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2"/>
  </p:notesMasterIdLst>
  <p:handoutMasterIdLst>
    <p:handoutMasterId r:id="rId33"/>
  </p:handoutMasterIdLst>
  <p:sldIdLst>
    <p:sldId id="256" r:id="rId2"/>
    <p:sldId id="319" r:id="rId3"/>
    <p:sldId id="339" r:id="rId4"/>
    <p:sldId id="291" r:id="rId5"/>
    <p:sldId id="336" r:id="rId6"/>
    <p:sldId id="337" r:id="rId7"/>
    <p:sldId id="340" r:id="rId8"/>
    <p:sldId id="316" r:id="rId9"/>
    <p:sldId id="261" r:id="rId10"/>
    <p:sldId id="295" r:id="rId11"/>
    <p:sldId id="326" r:id="rId12"/>
    <p:sldId id="333" r:id="rId13"/>
    <p:sldId id="338" r:id="rId14"/>
    <p:sldId id="308" r:id="rId15"/>
    <p:sldId id="330" r:id="rId16"/>
    <p:sldId id="310" r:id="rId17"/>
    <p:sldId id="314" r:id="rId18"/>
    <p:sldId id="300" r:id="rId19"/>
    <p:sldId id="271" r:id="rId20"/>
    <p:sldId id="332" r:id="rId21"/>
    <p:sldId id="328" r:id="rId22"/>
    <p:sldId id="322" r:id="rId23"/>
    <p:sldId id="315" r:id="rId24"/>
    <p:sldId id="309" r:id="rId25"/>
    <p:sldId id="283" r:id="rId26"/>
    <p:sldId id="321" r:id="rId27"/>
    <p:sldId id="334" r:id="rId28"/>
    <p:sldId id="313" r:id="rId29"/>
    <p:sldId id="325" r:id="rId30"/>
    <p:sldId id="335" r:id="rId3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24" autoAdjust="0"/>
  </p:normalViewPr>
  <p:slideViewPr>
    <p:cSldViewPr>
      <p:cViewPr varScale="1">
        <p:scale>
          <a:sx n="86" d="100"/>
          <a:sy n="86" d="100"/>
        </p:scale>
        <p:origin x="9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3A40ACF-D69C-4677-B39F-66863529DB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444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fld id="{9C6F5EA1-F29E-4BC6-BCBF-EDA40637F784}" type="datetimeFigureOut">
              <a:rPr lang="en-US"/>
              <a:pPr>
                <a:defRPr/>
              </a:pPr>
              <a:t>7/23/2025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fld id="{8702DA78-ADCB-4F25-AF30-B6AFDEB93F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173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163"/>
            <a:ext cx="6797675" cy="496887"/>
          </a:xfrm>
        </p:spPr>
        <p:txBody>
          <a:bodyPr/>
          <a:lstStyle/>
          <a:p>
            <a:r>
              <a:rPr lang="en-GB"/>
              <a:t>This document is marked </a:t>
            </a:r>
            <a:r>
              <a:rPr lang="en-GB" b="1">
                <a:solidFill>
                  <a:srgbClr val="00B994"/>
                </a:solidFill>
              </a:rPr>
              <a:t>MPS Public</a:t>
            </a:r>
            <a:r>
              <a:rPr lang="en-GB"/>
              <a:t> by MPS.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D1B25-FAAB-42AE-A488-1426B35A1AC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433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23</a:t>
            </a:fld>
            <a:endParaRPr lang="en-GB" altLang="en-US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24</a:t>
            </a:fld>
            <a:endParaRPr lang="en-GB" altLang="en-US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1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26</a:t>
            </a:fld>
            <a:endParaRPr lang="en-GB" altLang="en-US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76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27</a:t>
            </a:fld>
            <a:endParaRPr lang="en-GB" altLang="en-US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0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11</a:t>
            </a:fld>
            <a:endParaRPr lang="en-GB" altLang="en-US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14</a:t>
            </a:fld>
            <a:endParaRPr lang="en-GB" altLang="en-US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15</a:t>
            </a:fld>
            <a:endParaRPr lang="en-GB" altLang="en-US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675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16</a:t>
            </a:fld>
            <a:endParaRPr lang="en-GB" altLang="en-US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17</a:t>
            </a:fld>
            <a:endParaRPr lang="en-GB" altLang="en-US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20</a:t>
            </a:fld>
            <a:endParaRPr lang="en-GB" altLang="en-US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57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21</a:t>
            </a:fld>
            <a:endParaRPr lang="en-GB" altLang="en-US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2B6F2-A7F2-4015-AFAD-7040D929BF80}" type="slidenum">
              <a:rPr lang="en-GB" altLang="en-US" smtClean="0">
                <a:latin typeface="Comic Sans MS" pitchFamily="66" charset="0"/>
              </a:rPr>
              <a:pPr/>
              <a:t>22</a:t>
            </a:fld>
            <a:endParaRPr lang="en-GB" altLang="en-US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2C001-9D57-42BB-8FAC-96BDFCA9C9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045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DDC0B-8FB5-4E7E-A0EC-7197ADB9B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28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15BB7-FEA3-4A6D-9432-D2FF7B0017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66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4EEAF-3174-4096-8377-3D03408AF3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63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2033E-3D79-44B5-8BBF-042DF3DABE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40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34A31-B913-4948-AD42-8E4C8979E0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4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CE521-4D65-4DFB-B98B-B7C89128B5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AD57B-BC83-4AF1-9517-A5C3186174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86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E597-8C94-41F6-AF49-8C591C0849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7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298E3-819F-46A6-9C6F-B30C78F1BE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1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690E-B565-41B0-B0D8-A17A68C0B9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28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D448980C-02D0-43C1-9C0A-B5E8CF2EF8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 w 2177"/>
                <a:gd name="T1" fmla="*/ 1 h 1298"/>
                <a:gd name="T2" fmla="*/ 1 w 2177"/>
                <a:gd name="T3" fmla="*/ 1 h 1298"/>
                <a:gd name="T4" fmla="*/ 1 w 2177"/>
                <a:gd name="T5" fmla="*/ 1 h 1298"/>
                <a:gd name="T6" fmla="*/ 1 w 2177"/>
                <a:gd name="T7" fmla="*/ 1 h 1298"/>
                <a:gd name="T8" fmla="*/ 1 w 2177"/>
                <a:gd name="T9" fmla="*/ 1 h 1298"/>
                <a:gd name="T10" fmla="*/ 1 w 2177"/>
                <a:gd name="T11" fmla="*/ 1 h 1298"/>
                <a:gd name="T12" fmla="*/ 1 w 2177"/>
                <a:gd name="T13" fmla="*/ 1 h 1298"/>
                <a:gd name="T14" fmla="*/ 1 w 2177"/>
                <a:gd name="T15" fmla="*/ 1 h 1298"/>
                <a:gd name="T16" fmla="*/ 1 w 2177"/>
                <a:gd name="T17" fmla="*/ 0 h 1298"/>
                <a:gd name="T18" fmla="*/ 1 w 2177"/>
                <a:gd name="T19" fmla="*/ 1 h 1298"/>
                <a:gd name="T20" fmla="*/ 1 w 2177"/>
                <a:gd name="T21" fmla="*/ 1 h 1298"/>
                <a:gd name="T22" fmla="*/ 1 w 2177"/>
                <a:gd name="T23" fmla="*/ 1 h 1298"/>
                <a:gd name="T24" fmla="*/ 1 w 2177"/>
                <a:gd name="T25" fmla="*/ 1 h 1298"/>
                <a:gd name="T26" fmla="*/ 1 w 2177"/>
                <a:gd name="T27" fmla="*/ 1 h 1298"/>
                <a:gd name="T28" fmla="*/ 1 w 2177"/>
                <a:gd name="T29" fmla="*/ 1 h 1298"/>
                <a:gd name="T30" fmla="*/ 1 w 2177"/>
                <a:gd name="T31" fmla="*/ 1 h 1298"/>
                <a:gd name="T32" fmla="*/ 1 w 2177"/>
                <a:gd name="T33" fmla="*/ 1 h 1298"/>
                <a:gd name="T34" fmla="*/ 0 w 2177"/>
                <a:gd name="T35" fmla="*/ 1 h 1298"/>
                <a:gd name="T36" fmla="*/ 1 w 2177"/>
                <a:gd name="T37" fmla="*/ 1 h 1298"/>
                <a:gd name="T38" fmla="*/ 1 w 2177"/>
                <a:gd name="T39" fmla="*/ 1 h 1298"/>
                <a:gd name="T40" fmla="*/ 1 w 2177"/>
                <a:gd name="T41" fmla="*/ 1 h 1298"/>
                <a:gd name="T42" fmla="*/ 1 w 2177"/>
                <a:gd name="T43" fmla="*/ 1 h 1298"/>
                <a:gd name="T44" fmla="*/ 1 w 2177"/>
                <a:gd name="T45" fmla="*/ 1 h 1298"/>
                <a:gd name="T46" fmla="*/ 1 w 2177"/>
                <a:gd name="T47" fmla="*/ 1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1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 h 747"/>
                <a:gd name="T2" fmla="*/ 1 w 1049"/>
                <a:gd name="T3" fmla="*/ 1 h 747"/>
                <a:gd name="T4" fmla="*/ 1 w 1049"/>
                <a:gd name="T5" fmla="*/ 1 h 747"/>
                <a:gd name="T6" fmla="*/ 1 w 1049"/>
                <a:gd name="T7" fmla="*/ 1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1 h 747"/>
                <a:gd name="T14" fmla="*/ 0 w 1049"/>
                <a:gd name="T15" fmla="*/ 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0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1 w 386"/>
                <a:gd name="T7" fmla="*/ 1 h 764"/>
                <a:gd name="T8" fmla="*/ 1 w 386"/>
                <a:gd name="T9" fmla="*/ 1 h 764"/>
                <a:gd name="T10" fmla="*/ 1 w 386"/>
                <a:gd name="T11" fmla="*/ 1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 w 728"/>
                <a:gd name="T1" fmla="*/ 0 h 348"/>
                <a:gd name="T2" fmla="*/ 0 w 728"/>
                <a:gd name="T3" fmla="*/ 1 h 348"/>
                <a:gd name="T4" fmla="*/ 1 w 728"/>
                <a:gd name="T5" fmla="*/ 1 h 348"/>
                <a:gd name="T6" fmla="*/ 1 w 728"/>
                <a:gd name="T7" fmla="*/ 1 h 348"/>
                <a:gd name="T8" fmla="*/ 1 w 728"/>
                <a:gd name="T9" fmla="*/ 1 h 348"/>
                <a:gd name="T10" fmla="*/ 1 w 728"/>
                <a:gd name="T11" fmla="*/ 0 h 348"/>
                <a:gd name="T12" fmla="*/ 1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 w 312"/>
                <a:gd name="T1" fmla="*/ 0 h 135"/>
                <a:gd name="T2" fmla="*/ 0 w 312"/>
                <a:gd name="T3" fmla="*/ 0 h 135"/>
                <a:gd name="T4" fmla="*/ 1 w 312"/>
                <a:gd name="T5" fmla="*/ 0 h 135"/>
                <a:gd name="T6" fmla="*/ 1 w 312"/>
                <a:gd name="T7" fmla="*/ 0 h 135"/>
                <a:gd name="T8" fmla="*/ 1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1 w 313"/>
                    <a:gd name="T7" fmla="*/ 0 h 175"/>
                    <a:gd name="T8" fmla="*/ 1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1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1 w 1190"/>
                  <a:gd name="T3" fmla="*/ 1 h 500"/>
                  <a:gd name="T4" fmla="*/ 1 w 1190"/>
                  <a:gd name="T5" fmla="*/ 1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0 w 489"/>
                  <a:gd name="T5" fmla="*/ 1 h 296"/>
                  <a:gd name="T6" fmla="*/ 0 w 489"/>
                  <a:gd name="T7" fmla="*/ 1 h 296"/>
                  <a:gd name="T8" fmla="*/ 0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0 w 489"/>
                  <a:gd name="T17" fmla="*/ 1 h 296"/>
                  <a:gd name="T18" fmla="*/ 0 w 489"/>
                  <a:gd name="T19" fmla="*/ 1 h 296"/>
                  <a:gd name="T20" fmla="*/ 0 w 489"/>
                  <a:gd name="T21" fmla="*/ 1 h 296"/>
                  <a:gd name="T22" fmla="*/ 0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0 h 478"/>
                  <a:gd name="T8" fmla="*/ 1 w 213"/>
                  <a:gd name="T9" fmla="*/ 0 h 478"/>
                  <a:gd name="T10" fmla="*/ 1 w 213"/>
                  <a:gd name="T11" fmla="*/ 0 h 478"/>
                  <a:gd name="T12" fmla="*/ 1 w 213"/>
                  <a:gd name="T13" fmla="*/ 0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1 h 880"/>
                    <a:gd name="T8" fmla="*/ 1 w 1684"/>
                    <a:gd name="T9" fmla="*/ 1 h 880"/>
                    <a:gd name="T10" fmla="*/ 1 w 1684"/>
                    <a:gd name="T11" fmla="*/ 1 h 880"/>
                    <a:gd name="T12" fmla="*/ 1 w 1684"/>
                    <a:gd name="T13" fmla="*/ 1 h 880"/>
                    <a:gd name="T14" fmla="*/ 1 w 1684"/>
                    <a:gd name="T15" fmla="*/ 1 h 880"/>
                    <a:gd name="T16" fmla="*/ 1 w 1684"/>
                    <a:gd name="T17" fmla="*/ 1 h 880"/>
                    <a:gd name="T18" fmla="*/ 1 w 1684"/>
                    <a:gd name="T19" fmla="*/ 1 h 880"/>
                    <a:gd name="T20" fmla="*/ 1 w 1684"/>
                    <a:gd name="T21" fmla="*/ 1 h 880"/>
                    <a:gd name="T22" fmla="*/ 1 w 1684"/>
                    <a:gd name="T23" fmla="*/ 1 h 880"/>
                    <a:gd name="T24" fmla="*/ 1 w 1684"/>
                    <a:gd name="T25" fmla="*/ 1 h 880"/>
                    <a:gd name="T26" fmla="*/ 1 w 1684"/>
                    <a:gd name="T27" fmla="*/ 1 h 880"/>
                    <a:gd name="T28" fmla="*/ 1 w 1684"/>
                    <a:gd name="T29" fmla="*/ 1 h 880"/>
                    <a:gd name="T30" fmla="*/ 1 w 1684"/>
                    <a:gd name="T31" fmla="*/ 1 h 880"/>
                    <a:gd name="T32" fmla="*/ 1 w 1684"/>
                    <a:gd name="T33" fmla="*/ 1 h 880"/>
                    <a:gd name="T34" fmla="*/ 1 w 1684"/>
                    <a:gd name="T35" fmla="*/ 1 h 880"/>
                    <a:gd name="T36" fmla="*/ 1 w 1684"/>
                    <a:gd name="T37" fmla="*/ 1 h 880"/>
                    <a:gd name="T38" fmla="*/ 1 w 1684"/>
                    <a:gd name="T39" fmla="*/ 1 h 880"/>
                    <a:gd name="T40" fmla="*/ 1 w 1684"/>
                    <a:gd name="T41" fmla="*/ 1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0 h 335"/>
                    <a:gd name="T8" fmla="*/ 1 w 160"/>
                    <a:gd name="T9" fmla="*/ 0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1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1 w 642"/>
                    <a:gd name="T7" fmla="*/ 0 h 1188"/>
                    <a:gd name="T8" fmla="*/ 1 w 642"/>
                    <a:gd name="T9" fmla="*/ 1 h 1188"/>
                    <a:gd name="T10" fmla="*/ 1 w 642"/>
                    <a:gd name="T11" fmla="*/ 1 h 1188"/>
                    <a:gd name="T12" fmla="*/ 1 w 642"/>
                    <a:gd name="T13" fmla="*/ 1 h 1188"/>
                    <a:gd name="T14" fmla="*/ 1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1 w 642"/>
                    <a:gd name="T23" fmla="*/ 1 h 1188"/>
                    <a:gd name="T24" fmla="*/ 1 w 642"/>
                    <a:gd name="T25" fmla="*/ 1 h 1188"/>
                    <a:gd name="T26" fmla="*/ 1 w 642"/>
                    <a:gd name="T27" fmla="*/ 1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1 h 504"/>
                    <a:gd name="T6" fmla="*/ 1 w 192"/>
                    <a:gd name="T7" fmla="*/ 1 h 504"/>
                    <a:gd name="T8" fmla="*/ 1 w 192"/>
                    <a:gd name="T9" fmla="*/ 1 h 504"/>
                    <a:gd name="T10" fmla="*/ 1 w 192"/>
                    <a:gd name="T11" fmla="*/ 1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 w 390"/>
                    <a:gd name="T1" fmla="*/ 0 h 269"/>
                    <a:gd name="T2" fmla="*/ 1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1 w 390"/>
                    <a:gd name="T11" fmla="*/ 1 h 269"/>
                    <a:gd name="T12" fmla="*/ 1 w 390"/>
                    <a:gd name="T13" fmla="*/ 1 h 269"/>
                    <a:gd name="T14" fmla="*/ 1 w 390"/>
                    <a:gd name="T15" fmla="*/ 1 h 269"/>
                    <a:gd name="T16" fmla="*/ 1 w 390"/>
                    <a:gd name="T17" fmla="*/ 1 h 269"/>
                    <a:gd name="T18" fmla="*/ 1 w 390"/>
                    <a:gd name="T19" fmla="*/ 1 h 269"/>
                    <a:gd name="T20" fmla="*/ 1 w 390"/>
                    <a:gd name="T21" fmla="*/ 1 h 269"/>
                    <a:gd name="T22" fmla="*/ 1 w 390"/>
                    <a:gd name="T23" fmla="*/ 0 h 269"/>
                    <a:gd name="T24" fmla="*/ 1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1 w 941"/>
                    <a:gd name="T3" fmla="*/ 0 h 424"/>
                    <a:gd name="T4" fmla="*/ 1 w 941"/>
                    <a:gd name="T5" fmla="*/ 1 h 424"/>
                    <a:gd name="T6" fmla="*/ 1 w 941"/>
                    <a:gd name="T7" fmla="*/ 1 h 424"/>
                    <a:gd name="T8" fmla="*/ 1 w 941"/>
                    <a:gd name="T9" fmla="*/ 1 h 424"/>
                    <a:gd name="T10" fmla="*/ 1 w 941"/>
                    <a:gd name="T11" fmla="*/ 1 h 424"/>
                    <a:gd name="T12" fmla="*/ 1 w 941"/>
                    <a:gd name="T13" fmla="*/ 1 h 424"/>
                    <a:gd name="T14" fmla="*/ 1 w 941"/>
                    <a:gd name="T15" fmla="*/ 1 h 424"/>
                    <a:gd name="T16" fmla="*/ 1 w 941"/>
                    <a:gd name="T17" fmla="*/ 1 h 424"/>
                    <a:gd name="T18" fmla="*/ 1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1 w 488"/>
                    <a:gd name="T7" fmla="*/ 0 h 173"/>
                    <a:gd name="T8" fmla="*/ 1 w 488"/>
                    <a:gd name="T9" fmla="*/ 0 h 173"/>
                    <a:gd name="T10" fmla="*/ 1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1 w 488"/>
                    <a:gd name="T21" fmla="*/ 0 h 173"/>
                    <a:gd name="T22" fmla="*/ 1 w 488"/>
                    <a:gd name="T23" fmla="*/ 0 h 173"/>
                    <a:gd name="T24" fmla="*/ 1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0 h 3266"/>
                <a:gd name="T2" fmla="*/ 0 w 772"/>
                <a:gd name="T3" fmla="*/ 0 h 3266"/>
                <a:gd name="T4" fmla="*/ 0 w 772"/>
                <a:gd name="T5" fmla="*/ 0 h 3266"/>
                <a:gd name="T6" fmla="*/ 0 w 772"/>
                <a:gd name="T7" fmla="*/ 0 h 3266"/>
                <a:gd name="T8" fmla="*/ 0 w 772"/>
                <a:gd name="T9" fmla="*/ 0 h 3266"/>
                <a:gd name="T10" fmla="*/ 0 w 772"/>
                <a:gd name="T11" fmla="*/ 0 h 3266"/>
                <a:gd name="T12" fmla="*/ 0 w 772"/>
                <a:gd name="T13" fmla="*/ 0 h 3266"/>
                <a:gd name="T14" fmla="*/ 0 w 772"/>
                <a:gd name="T15" fmla="*/ 0 h 3266"/>
                <a:gd name="T16" fmla="*/ 0 w 772"/>
                <a:gd name="T17" fmla="*/ 0 h 3266"/>
                <a:gd name="T18" fmla="*/ 0 w 772"/>
                <a:gd name="T19" fmla="*/ 0 h 3266"/>
                <a:gd name="T20" fmla="*/ 0 w 772"/>
                <a:gd name="T21" fmla="*/ 0 h 3266"/>
                <a:gd name="T22" fmla="*/ 0 w 772"/>
                <a:gd name="T23" fmla="*/ 0 h 3266"/>
                <a:gd name="T24" fmla="*/ 0 w 772"/>
                <a:gd name="T25" fmla="*/ 0 h 3266"/>
                <a:gd name="T26" fmla="*/ 0 w 772"/>
                <a:gd name="T27" fmla="*/ 0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0 h 3266"/>
                <a:gd name="T36" fmla="*/ 0 w 772"/>
                <a:gd name="T37" fmla="*/ 0 h 3266"/>
                <a:gd name="T38" fmla="*/ 0 w 772"/>
                <a:gd name="T39" fmla="*/ 0 h 3266"/>
                <a:gd name="T40" fmla="*/ 0 w 772"/>
                <a:gd name="T41" fmla="*/ 0 h 3266"/>
                <a:gd name="T42" fmla="*/ 0 w 772"/>
                <a:gd name="T43" fmla="*/ 0 h 3266"/>
                <a:gd name="T44" fmla="*/ 0 w 772"/>
                <a:gd name="T45" fmla="*/ 0 h 3266"/>
                <a:gd name="T46" fmla="*/ 0 w 772"/>
                <a:gd name="T47" fmla="*/ 0 h 3266"/>
                <a:gd name="T48" fmla="*/ 0 w 772"/>
                <a:gd name="T49" fmla="*/ 0 h 3266"/>
                <a:gd name="T50" fmla="*/ 0 w 772"/>
                <a:gd name="T51" fmla="*/ 0 h 3266"/>
                <a:gd name="T52" fmla="*/ 0 w 772"/>
                <a:gd name="T53" fmla="*/ 0 h 3266"/>
                <a:gd name="T54" fmla="*/ 0 w 772"/>
                <a:gd name="T55" fmla="*/ 0 h 3266"/>
                <a:gd name="T56" fmla="*/ 0 w 772"/>
                <a:gd name="T57" fmla="*/ 0 h 3266"/>
                <a:gd name="T58" fmla="*/ 0 w 772"/>
                <a:gd name="T59" fmla="*/ 0 h 3266"/>
                <a:gd name="T60" fmla="*/ 0 w 772"/>
                <a:gd name="T61" fmla="*/ 0 h 3266"/>
                <a:gd name="T62" fmla="*/ 0 w 772"/>
                <a:gd name="T63" fmla="*/ 0 h 3266"/>
                <a:gd name="T64" fmla="*/ 0 w 772"/>
                <a:gd name="T65" fmla="*/ 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 h 3266"/>
                <a:gd name="T2" fmla="*/ 0 w 772"/>
                <a:gd name="T3" fmla="*/ 1 h 3266"/>
                <a:gd name="T4" fmla="*/ 0 w 772"/>
                <a:gd name="T5" fmla="*/ 1 h 3266"/>
                <a:gd name="T6" fmla="*/ 0 w 772"/>
                <a:gd name="T7" fmla="*/ 1 h 3266"/>
                <a:gd name="T8" fmla="*/ 0 w 772"/>
                <a:gd name="T9" fmla="*/ 1 h 3266"/>
                <a:gd name="T10" fmla="*/ 0 w 772"/>
                <a:gd name="T11" fmla="*/ 1 h 3266"/>
                <a:gd name="T12" fmla="*/ 0 w 772"/>
                <a:gd name="T13" fmla="*/ 1 h 3266"/>
                <a:gd name="T14" fmla="*/ 0 w 772"/>
                <a:gd name="T15" fmla="*/ 1 h 3266"/>
                <a:gd name="T16" fmla="*/ 0 w 772"/>
                <a:gd name="T17" fmla="*/ 1 h 3266"/>
                <a:gd name="T18" fmla="*/ 0 w 772"/>
                <a:gd name="T19" fmla="*/ 1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1 h 3266"/>
                <a:gd name="T30" fmla="*/ 0 w 772"/>
                <a:gd name="T31" fmla="*/ 0 h 3266"/>
                <a:gd name="T32" fmla="*/ 0 w 772"/>
                <a:gd name="T33" fmla="*/ 1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1 h 3266"/>
                <a:gd name="T44" fmla="*/ 0 w 772"/>
                <a:gd name="T45" fmla="*/ 1 h 3266"/>
                <a:gd name="T46" fmla="*/ 0 w 772"/>
                <a:gd name="T47" fmla="*/ 1 h 3266"/>
                <a:gd name="T48" fmla="*/ 0 w 772"/>
                <a:gd name="T49" fmla="*/ 1 h 3266"/>
                <a:gd name="T50" fmla="*/ 0 w 772"/>
                <a:gd name="T51" fmla="*/ 1 h 3266"/>
                <a:gd name="T52" fmla="*/ 0 w 772"/>
                <a:gd name="T53" fmla="*/ 1 h 3266"/>
                <a:gd name="T54" fmla="*/ 0 w 772"/>
                <a:gd name="T55" fmla="*/ 1 h 3266"/>
                <a:gd name="T56" fmla="*/ 0 w 772"/>
                <a:gd name="T57" fmla="*/ 1 h 3266"/>
                <a:gd name="T58" fmla="*/ 0 w 772"/>
                <a:gd name="T59" fmla="*/ 1 h 3266"/>
                <a:gd name="T60" fmla="*/ 0 w 772"/>
                <a:gd name="T61" fmla="*/ 1 h 3266"/>
                <a:gd name="T62" fmla="*/ 0 w 772"/>
                <a:gd name="T63" fmla="*/ 1 h 3266"/>
                <a:gd name="T64" fmla="*/ 0 w 772"/>
                <a:gd name="T65" fmla="*/ 1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0 h 2521"/>
                    <a:gd name="T4" fmla="*/ 0 w 2002"/>
                    <a:gd name="T5" fmla="*/ 0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0 h 3771"/>
                    <a:gd name="T2" fmla="*/ 0 w 3007"/>
                    <a:gd name="T3" fmla="*/ 0 h 3771"/>
                    <a:gd name="T4" fmla="*/ 0 w 3007"/>
                    <a:gd name="T5" fmla="*/ 0 h 3771"/>
                    <a:gd name="T6" fmla="*/ 0 w 3007"/>
                    <a:gd name="T7" fmla="*/ 0 h 3771"/>
                    <a:gd name="T8" fmla="*/ 0 w 3007"/>
                    <a:gd name="T9" fmla="*/ 0 h 3771"/>
                    <a:gd name="T10" fmla="*/ 0 w 3007"/>
                    <a:gd name="T11" fmla="*/ 0 h 3771"/>
                    <a:gd name="T12" fmla="*/ 0 w 3007"/>
                    <a:gd name="T13" fmla="*/ 0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0 h 3771"/>
                    <a:gd name="T26" fmla="*/ 0 w 3007"/>
                    <a:gd name="T27" fmla="*/ 0 h 3771"/>
                    <a:gd name="T28" fmla="*/ 0 w 3007"/>
                    <a:gd name="T29" fmla="*/ 0 h 3771"/>
                    <a:gd name="T30" fmla="*/ 0 w 3007"/>
                    <a:gd name="T31" fmla="*/ 0 h 3771"/>
                    <a:gd name="T32" fmla="*/ 0 w 3007"/>
                    <a:gd name="T33" fmla="*/ 0 h 3771"/>
                    <a:gd name="T34" fmla="*/ 0 w 3007"/>
                    <a:gd name="T35" fmla="*/ 0 h 3771"/>
                    <a:gd name="T36" fmla="*/ 0 w 3007"/>
                    <a:gd name="T37" fmla="*/ 0 h 3771"/>
                    <a:gd name="T38" fmla="*/ 0 w 3007"/>
                    <a:gd name="T39" fmla="*/ 0 h 3771"/>
                    <a:gd name="T40" fmla="*/ 0 w 3007"/>
                    <a:gd name="T41" fmla="*/ 0 h 3771"/>
                    <a:gd name="T42" fmla="*/ 0 w 3007"/>
                    <a:gd name="T43" fmla="*/ 0 h 3771"/>
                    <a:gd name="T44" fmla="*/ 0 w 3007"/>
                    <a:gd name="T45" fmla="*/ 0 h 3771"/>
                    <a:gd name="T46" fmla="*/ 0 w 3007"/>
                    <a:gd name="T47" fmla="*/ 0 h 3771"/>
                    <a:gd name="T48" fmla="*/ 0 w 3007"/>
                    <a:gd name="T49" fmla="*/ 0 h 3771"/>
                    <a:gd name="T50" fmla="*/ 0 w 3007"/>
                    <a:gd name="T51" fmla="*/ 0 h 3771"/>
                    <a:gd name="T52" fmla="*/ 0 w 3007"/>
                    <a:gd name="T53" fmla="*/ 0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dropmore.schoo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enco@dropmore.school" TargetMode="External"/><Relationship Id="rId5" Type="http://schemas.openxmlformats.org/officeDocument/2006/relationships/hyperlink" Target="mailto:wellbeing@dropmore.school" TargetMode="External"/><Relationship Id="rId4" Type="http://schemas.openxmlformats.org/officeDocument/2006/relationships/hyperlink" Target="mailto:head@dropmore.schoo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ropmoreinfant.eschools.co.uk/websit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67744" y="404664"/>
            <a:ext cx="5003800" cy="936079"/>
          </a:xfrm>
          <a:solidFill>
            <a:schemeClr val="bg1"/>
          </a:solidFill>
          <a:ln>
            <a:noFill/>
          </a:ln>
          <a:effectLst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5400" b="1" dirty="0">
                <a:solidFill>
                  <a:srgbClr val="C00000"/>
                </a:solidFill>
                <a:latin typeface="SassoonPrimaryInfant" pitchFamily="2" charset="0"/>
              </a:rPr>
              <a:t>WELCOME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9284" y="3861048"/>
            <a:ext cx="6480720" cy="2736850"/>
          </a:xfrm>
        </p:spPr>
        <p:txBody>
          <a:bodyPr>
            <a:no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en-GB" sz="4800" dirty="0">
                <a:effectLst>
                  <a:outerShdw blurRad="38100" dist="38100" dir="2700000" algn="tl">
                    <a:srgbClr val="C0C0C0"/>
                  </a:outerShdw>
                </a:effectLst>
                <a:latin typeface="SassoonPrimaryInfant" pitchFamily="2" charset="0"/>
              </a:rPr>
              <a:t>Induction presentation for new parents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GB" sz="4800" dirty="0">
                <a:effectLst>
                  <a:outerShdw blurRad="38100" dist="38100" dir="2700000" algn="tl">
                    <a:srgbClr val="C0C0C0"/>
                  </a:outerShdw>
                </a:effectLst>
                <a:latin typeface="SassoonPrimaryInfant" pitchFamily="2" charset="0"/>
              </a:rPr>
              <a:t>July 2025</a:t>
            </a: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4" y="1340743"/>
            <a:ext cx="30353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9"/>
          <p:cNvSpPr>
            <a:spLocks noChangeArrowheads="1"/>
          </p:cNvSpPr>
          <p:nvPr/>
        </p:nvSpPr>
        <p:spPr bwMode="auto">
          <a:xfrm>
            <a:off x="251520" y="784052"/>
            <a:ext cx="820891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sz="2400" dirty="0">
                <a:latin typeface="SassoonPrimaryInfant" pitchFamily="2" charset="0"/>
              </a:rPr>
              <a:t>All children are provided with a school lunch through the Government Universal Infant School Meals Scheme.</a:t>
            </a:r>
          </a:p>
          <a:p>
            <a:endParaRPr lang="en-GB" altLang="en-US" dirty="0">
              <a:latin typeface="SassoonPrimaryInfant" pitchFamily="2" charset="0"/>
            </a:endParaRPr>
          </a:p>
          <a:p>
            <a:r>
              <a:rPr lang="en-GB" altLang="en-US" sz="2400" dirty="0">
                <a:latin typeface="SassoonPrimaryInfant" pitchFamily="2" charset="0"/>
              </a:rPr>
              <a:t>School lunches are prepared freshly every day. We cater for all dietary requirements.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520" y="19348"/>
            <a:ext cx="786784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l" eaLnBrk="1" hangingPunct="1"/>
            <a:r>
              <a:rPr lang="en-GB" altLang="en-US" sz="3600" b="1" kern="0" dirty="0">
                <a:solidFill>
                  <a:srgbClr val="FF0000"/>
                </a:solidFill>
                <a:latin typeface="SassoonPrimaryInfant" pitchFamily="2" charset="0"/>
              </a:rPr>
              <a:t>3. THE SCHOOL DAY - LUNCH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401" y="3068960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PrimaryInfant" pitchFamily="2" charset="0"/>
              </a:rPr>
              <a:t>Everyone is opted in.</a:t>
            </a:r>
          </a:p>
          <a:p>
            <a:endParaRPr lang="en-GB" sz="2400" dirty="0">
              <a:latin typeface="SassoonPrimaryInfant" pitchFamily="2" charset="0"/>
            </a:endParaRPr>
          </a:p>
          <a:p>
            <a:r>
              <a:rPr lang="en-GB" sz="2400" dirty="0">
                <a:latin typeface="SassoonPrimaryInfant" pitchFamily="2" charset="0"/>
              </a:rPr>
              <a:t>Lunch is served in the hall where children sit in house groups.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851DE-DE73-4212-8472-44850B7F3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2636112"/>
            <a:ext cx="5292078" cy="42218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528" y="32048"/>
            <a:ext cx="7796832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4. PARKING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" y="716169"/>
            <a:ext cx="8244408" cy="1224136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Please make yourself familiar with the parking options</a:t>
            </a:r>
            <a:br>
              <a:rPr lang="en-GB" sz="2400" dirty="0">
                <a:latin typeface="SassoonPrimaryInfant" pitchFamily="2" charset="0"/>
              </a:rPr>
            </a:br>
            <a:r>
              <a:rPr lang="en-GB" sz="2400" dirty="0">
                <a:latin typeface="SassoonPrimaryInfant" pitchFamily="2" charset="0"/>
              </a:rPr>
              <a:t>at our school.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9CB17F-12C5-48EC-AA71-175D16F89B6F}"/>
              </a:ext>
            </a:extLst>
          </p:cNvPr>
          <p:cNvSpPr/>
          <p:nvPr/>
        </p:nvSpPr>
        <p:spPr>
          <a:xfrm>
            <a:off x="107156" y="1628800"/>
            <a:ext cx="8929687" cy="433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latin typeface="SassoonPrimaryInfan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REMINDERS:</a:t>
            </a:r>
            <a:endParaRPr lang="en-GB" sz="2400" dirty="0">
              <a:latin typeface="SassoonPrimaryInfan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latin typeface="SassoonPrimaryInfant" pitchFamily="2" charset="0"/>
              </a:rPr>
              <a:t>Please DO use the Park &amp; Stride options available as much as possible! HOUSE POINTS WILL BE AWARDED!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latin typeface="SassoonPrimaryInfant" pitchFamily="2" charset="0"/>
              </a:rPr>
              <a:t>Please do NOT park on both sides of </a:t>
            </a:r>
            <a:r>
              <a:rPr lang="en-GB" sz="2400" dirty="0" err="1">
                <a:latin typeface="SassoonPrimaryInfant" pitchFamily="2" charset="0"/>
              </a:rPr>
              <a:t>Littleworth</a:t>
            </a:r>
            <a:r>
              <a:rPr lang="en-GB" sz="2400" dirty="0">
                <a:latin typeface="SassoonPrimaryInfant" pitchFamily="2" charset="0"/>
              </a:rPr>
              <a:t> Road.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latin typeface="SassoonPrimaryInfant" pitchFamily="2" charset="0"/>
              </a:rPr>
              <a:t>Please do NOT park on Dropmore Road (by Old Lodge) as there is no safe crossing option.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latin typeface="SassoonPrimaryInfant" pitchFamily="2" charset="0"/>
              </a:rPr>
              <a:t>Do NOT stop or park in our disabled parking bay (unless you have a valid disabled parking permit)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latin typeface="SassoonPrimaryInfant" pitchFamily="2" charset="0"/>
              </a:rPr>
              <a:t>Do NOT wait, park or stop on school entrance markings (YELLOW). </a:t>
            </a:r>
            <a:br>
              <a:rPr lang="en-GB" sz="2400" dirty="0">
                <a:latin typeface="SassoonPrimaryInfant" pitchFamily="2" charset="0"/>
              </a:rPr>
            </a:br>
            <a:r>
              <a:rPr lang="en-GB" sz="2400" dirty="0">
                <a:latin typeface="SassoonPrimaryInfant" pitchFamily="2" charset="0"/>
              </a:rPr>
              <a:t>                  Keep entrance clear at all times, even if picking up or</a:t>
            </a:r>
            <a:br>
              <a:rPr lang="en-GB" sz="2400" dirty="0">
                <a:latin typeface="SassoonPrimaryInfant" pitchFamily="2" charset="0"/>
              </a:rPr>
            </a:br>
            <a:r>
              <a:rPr lang="en-GB" sz="2400" dirty="0">
                <a:latin typeface="SassoonPrimaryInfant" pitchFamily="2" charset="0"/>
              </a:rPr>
              <a:t>                  dropping off children.</a:t>
            </a:r>
            <a:endParaRPr lang="en-GB" sz="2400" dirty="0">
              <a:effectLst/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40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FC1272-0608-43D8-AF0C-4BA1C4F03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04" y="0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9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50AA40-65F0-49F2-B416-E3C8D67F8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69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84" y="0"/>
            <a:ext cx="698658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5. THE FIRST FEW WEEKS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2A8ED7F-F1D9-457E-BD95-D75A9D5C0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923740"/>
              </p:ext>
            </p:extLst>
          </p:nvPr>
        </p:nvGraphicFramePr>
        <p:xfrm>
          <a:off x="395536" y="790113"/>
          <a:ext cx="7920880" cy="5847530"/>
        </p:xfrm>
        <a:graphic>
          <a:graphicData uri="http://schemas.openxmlformats.org/drawingml/2006/table">
            <a:tbl>
              <a:tblPr firstRow="1" firstCol="1" bandRow="1"/>
              <a:tblGrid>
                <a:gridCol w="1846976">
                  <a:extLst>
                    <a:ext uri="{9D8B030D-6E8A-4147-A177-3AD203B41FA5}">
                      <a16:colId xmlns:a16="http://schemas.microsoft.com/office/drawing/2014/main" val="3557248917"/>
                    </a:ext>
                  </a:extLst>
                </a:gridCol>
                <a:gridCol w="6073904">
                  <a:extLst>
                    <a:ext uri="{9D8B030D-6E8A-4147-A177-3AD203B41FA5}">
                      <a16:colId xmlns:a16="http://schemas.microsoft.com/office/drawing/2014/main" val="1488073800"/>
                    </a:ext>
                  </a:extLst>
                </a:gridCol>
              </a:tblGrid>
              <a:tr h="19347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Week 1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8/9/25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Tuesday 9/9/25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Wednesday 10/9/25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Thursday 11/9/25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Friday 12/9/25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24" marR="62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will split the class into 2 groups (Group 1 and Group 2)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Group 1 – Will attend school on Monday 8th September 09:15-12:00. If you already have a sibling at the school, you can choose to drop off early at 9am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Group 2 – Will attend school on Tuesday 9th September 09:15-12:00. If you already have a sibling at the school, you can drop off early at 9am.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children 09:15 – 12:00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children stay for lunch 09:15 – 13:00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children will attend school for the full day. Arriving between 08:45-08:55 and being picked up at 15:00. From this day onwards, the children will be starting school at the same time as the other year groups. If you feel that a full school day would be too much for your child, please let us know and we can discuss an extended transition of collection at 13:00 for a further few days.</a:t>
                      </a:r>
                      <a:endParaRPr lang="en-US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24" marR="62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655681"/>
                  </a:ext>
                </a:extLst>
              </a:tr>
              <a:tr h="9569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424" marR="62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children all day 08:45 – 08:55 Drop off and 15:00 pick up.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Breakfast club, after school clubs and wraparound are open to Reception children from this week.</a:t>
                      </a:r>
                    </a:p>
                  </a:txBody>
                  <a:tcPr marL="62424" marR="62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7434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F6FE874-8D33-4A96-AF9A-7F4C93754BED}"/>
              </a:ext>
            </a:extLst>
          </p:cNvPr>
          <p:cNvSpPr txBox="1"/>
          <p:nvPr/>
        </p:nvSpPr>
        <p:spPr>
          <a:xfrm>
            <a:off x="1259632" y="594928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+mn-lt"/>
              </a:rPr>
              <a:t>Week 2</a:t>
            </a:r>
          </a:p>
          <a:p>
            <a:r>
              <a:rPr lang="en-GB" sz="1400" dirty="0">
                <a:latin typeface="+mn-lt"/>
              </a:rPr>
              <a:t>15/9/25</a:t>
            </a:r>
          </a:p>
        </p:txBody>
      </p:sp>
    </p:spTree>
    <p:extLst>
      <p:ext uri="{BB962C8B-B14F-4D97-AF65-F5344CB8AC3E}">
        <p14:creationId xmlns:p14="http://schemas.microsoft.com/office/powerpoint/2010/main" val="9936102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784" y="0"/>
            <a:ext cx="698658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5. THE FIRST FEW WEEKS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7624" y="692696"/>
            <a:ext cx="3168352" cy="5796235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800" dirty="0">
                <a:solidFill>
                  <a:srgbClr val="FF0000"/>
                </a:solidFill>
                <a:latin typeface="SassoonPrimaryInfant" pitchFamily="2" charset="0"/>
              </a:rPr>
              <a:t>    </a:t>
            </a:r>
            <a:r>
              <a:rPr lang="en-GB" sz="2000" b="1" dirty="0">
                <a:solidFill>
                  <a:srgbClr val="FFC000"/>
                </a:solidFill>
                <a:latin typeface="SassoonPrimaryInfant" pitchFamily="2" charset="0"/>
              </a:rPr>
              <a:t>Group 1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b="1" dirty="0">
                <a:solidFill>
                  <a:srgbClr val="FFC000"/>
                </a:solidFill>
                <a:latin typeface="SassoonPrimaryInfant" pitchFamily="2" charset="0"/>
              </a:rPr>
              <a:t>Monday 8th September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Azalea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Charles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Lucas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Bonnie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Haaniyah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Raynav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Freya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Reginald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Scarlett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 err="1">
                <a:latin typeface="SassoonPrimaryInfant" pitchFamily="2" charset="0"/>
              </a:rPr>
              <a:t>Fiadh</a:t>
            </a:r>
            <a:r>
              <a:rPr lang="en-GB" sz="2000" dirty="0">
                <a:latin typeface="SassoonPrimaryInfant" pitchFamily="2" charset="0"/>
              </a:rPr>
              <a:t>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Elba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dirty="0">
                <a:latin typeface="SassoonPrimaryInfant" pitchFamily="2" charset="0"/>
              </a:rPr>
              <a:t>Arabella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4245D07-969E-49C1-9D8A-4BE53ACED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992" y="692696"/>
            <a:ext cx="3168352" cy="57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800" kern="0" dirty="0">
                <a:solidFill>
                  <a:srgbClr val="FF0000"/>
                </a:solidFill>
                <a:latin typeface="SassoonPrimaryInfant" pitchFamily="2" charset="0"/>
              </a:rPr>
              <a:t>    </a:t>
            </a:r>
            <a:r>
              <a:rPr lang="en-GB" sz="2000" b="1" kern="0" dirty="0">
                <a:solidFill>
                  <a:srgbClr val="7030A0"/>
                </a:solidFill>
                <a:latin typeface="SassoonPrimaryInfant" pitchFamily="2" charset="0"/>
              </a:rPr>
              <a:t>Group 2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b="1" kern="0" dirty="0">
                <a:solidFill>
                  <a:srgbClr val="7030A0"/>
                </a:solidFill>
                <a:latin typeface="SassoonPrimaryInfant" pitchFamily="2" charset="0"/>
              </a:rPr>
              <a:t>Tuesday 9th September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Angad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Amal-Fatimah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Antigoni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Ethan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Louie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Ailo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Yasmine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Gyan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Jayce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Felix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 Fern 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000" kern="0" dirty="0">
                <a:solidFill>
                  <a:schemeClr val="accent4"/>
                </a:solidFill>
                <a:latin typeface="SassoonPrimaryInfant" pitchFamily="2" charset="0"/>
              </a:rPr>
              <a:t>Hunter</a:t>
            </a:r>
          </a:p>
        </p:txBody>
      </p:sp>
    </p:spTree>
    <p:extLst>
      <p:ext uri="{BB962C8B-B14F-4D97-AF65-F5344CB8AC3E}">
        <p14:creationId xmlns:p14="http://schemas.microsoft.com/office/powerpoint/2010/main" val="311503392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592" y="0"/>
            <a:ext cx="698658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6. UNIFORM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666" y="1124744"/>
            <a:ext cx="4968552" cy="2592288"/>
          </a:xfrm>
        </p:spPr>
        <p:txBody>
          <a:bodyPr/>
          <a:lstStyle/>
          <a:p>
            <a:r>
              <a:rPr lang="en-GB" sz="2000" dirty="0">
                <a:latin typeface="SassoonPrimaryInfant" pitchFamily="2" charset="0"/>
              </a:rPr>
              <a:t>Please ensure that your child’s name is in all items of clothing, including shoes and socks! </a:t>
            </a:r>
            <a:br>
              <a:rPr lang="en-GB" sz="2000" dirty="0">
                <a:latin typeface="SassoonPrimaryInfant" pitchFamily="2" charset="0"/>
              </a:rPr>
            </a:br>
            <a:r>
              <a:rPr lang="en-GB" sz="2000" dirty="0">
                <a:latin typeface="SassoonPrimaryInfant" pitchFamily="2" charset="0"/>
              </a:rPr>
              <a:t>You can use: </a:t>
            </a:r>
            <a:br>
              <a:rPr lang="en-GB" sz="2000" dirty="0">
                <a:latin typeface="SassoonPrimaryInfant" pitchFamily="2" charset="0"/>
              </a:rPr>
            </a:br>
            <a:r>
              <a:rPr lang="en-GB" sz="2000" dirty="0">
                <a:latin typeface="SassoonPrimaryInfant" pitchFamily="2" charset="0"/>
              </a:rPr>
              <a:t>Iron on labels / sew in labels / sticky labels / laundry pen (available online or from the Uniform shop)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GB" sz="2000" dirty="0">
                <a:latin typeface="SassoonPrimaryInfant" pitchFamily="2" charset="0"/>
              </a:rPr>
              <a:t>Please provide your child with a full spare set of uniform to be kept at school.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71600" y="6111676"/>
            <a:ext cx="786784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/>
            <a:r>
              <a:rPr lang="en-GB" altLang="en-US" sz="3600" b="1" kern="0" dirty="0">
                <a:latin typeface="SassoonPrimaryInfant" pitchFamily="2" charset="0"/>
              </a:rPr>
              <a:t>LABEL EVERYTHING – PLEASE!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2AC77-1465-4EE3-BF78-E314D652A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8212" y="1334556"/>
            <a:ext cx="4558816" cy="34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78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98658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6. UNIFORM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764704"/>
            <a:ext cx="8352928" cy="5976664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latin typeface="SassoonPrimaryInfant" pitchFamily="2" charset="0"/>
              </a:rPr>
              <a:t>We recommend that you buy jumpers a size bigger than needed as this helps children change independently and gives them some room for growing!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en-GB" sz="2400" dirty="0">
              <a:latin typeface="SassoonPrimaryInfant" pitchFamily="2" charset="0"/>
            </a:endParaRP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r>
              <a:rPr lang="en-GB" sz="2400" dirty="0">
                <a:latin typeface="SassoonPrimaryInfant" pitchFamily="2" charset="0"/>
              </a:rPr>
              <a:t>Your child will be taking part in lots of interesting and sometimes messy experiences, so may come home dirty! It is all part of the learning and fun! </a:t>
            </a: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endParaRPr lang="en-GB" sz="2800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77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908720"/>
            <a:ext cx="7464425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264" y="144016"/>
            <a:ext cx="786784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6. UNIFORM - HOUSE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72881" y="5157192"/>
            <a:ext cx="2860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SassoonPrimaryInfant" pitchFamily="2" charset="0"/>
              </a:rPr>
              <a:t>1 badge for free</a:t>
            </a:r>
          </a:p>
          <a:p>
            <a:pPr algn="ctr"/>
            <a:r>
              <a:rPr lang="en-GB" sz="2400" dirty="0">
                <a:latin typeface="SassoonPrimaryInfant" pitchFamily="2" charset="0"/>
              </a:rPr>
              <a:t>Additional badges £1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FF432-2847-4EED-9DFE-8ADE43057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51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assoonPrimaryInfant"/>
              </a:rPr>
              <a:t>7 Communication</a:t>
            </a:r>
            <a:endParaRPr lang="en-GB" b="1" dirty="0">
              <a:solidFill>
                <a:srgbClr val="FF0000"/>
              </a:solidFill>
              <a:latin typeface="SassoonPrimaryInfan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EC05B-3887-4299-B44E-4D6DD34FF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A5E8E-FC43-471F-A31B-BBF7539A9B4F}"/>
              </a:ext>
            </a:extLst>
          </p:cNvPr>
          <p:cNvSpPr txBox="1"/>
          <p:nvPr/>
        </p:nvSpPr>
        <p:spPr>
          <a:xfrm>
            <a:off x="723153" y="1212136"/>
            <a:ext cx="793122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dirty="0">
              <a:latin typeface="SassoonPrimaryInfant"/>
            </a:endParaRPr>
          </a:p>
          <a:p>
            <a:endParaRPr lang="en-US" sz="2200" b="1" dirty="0">
              <a:latin typeface="SassoonPrimaryInfant"/>
            </a:endParaRPr>
          </a:p>
          <a:p>
            <a:r>
              <a:rPr lang="en-US" sz="2200" b="1" dirty="0">
                <a:latin typeface="SassoonPrimaryInfant"/>
              </a:rPr>
              <a:t>Dojo</a:t>
            </a:r>
            <a:r>
              <a:rPr lang="en-US" sz="2200" dirty="0">
                <a:latin typeface="SassoonPrimaryInfant"/>
              </a:rPr>
              <a:t> –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SassoonPrimaryInfant"/>
              </a:rPr>
              <a:t>Directly contact Mrs Carroll and Mrs Burrell-Brown.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SassoonPrimaryInfant"/>
              </a:rPr>
              <a:t>Share learning experiences at school – these will be weekly updates for the whole class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SassoonPrimaryInfant"/>
              </a:rPr>
              <a:t>For you to share learning from 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SassoonPrimaryInfant"/>
            </a:endParaRPr>
          </a:p>
          <a:p>
            <a:r>
              <a:rPr lang="en-US" sz="2200" b="1" dirty="0">
                <a:latin typeface="SassoonPrimaryInfant"/>
              </a:rPr>
              <a:t>Reading Record </a:t>
            </a:r>
            <a:r>
              <a:rPr lang="en-US" sz="2200" dirty="0">
                <a:latin typeface="SassoonPrimaryInfant"/>
              </a:rPr>
              <a:t>– for logging reading carried out at home or at school</a:t>
            </a:r>
          </a:p>
          <a:p>
            <a:endParaRPr lang="en-US" sz="2200" dirty="0">
              <a:latin typeface="SassoonPrimaryInfant"/>
            </a:endParaRPr>
          </a:p>
          <a:p>
            <a:r>
              <a:rPr lang="en-US" sz="2200" b="1" dirty="0">
                <a:latin typeface="SassoonPrimaryInfant"/>
              </a:rPr>
              <a:t>Contact the office – </a:t>
            </a:r>
            <a:r>
              <a:rPr lang="en-US" sz="2200" dirty="0">
                <a:latin typeface="SassoonPrimaryInfant"/>
              </a:rPr>
              <a:t>Medical appts, after school clubs and urgent messages</a:t>
            </a:r>
          </a:p>
          <a:p>
            <a:endParaRPr lang="en-US" sz="2200" b="1" dirty="0">
              <a:latin typeface="SassoonPrimaryInfant"/>
            </a:endParaRPr>
          </a:p>
          <a:p>
            <a:endParaRPr lang="en-US" sz="2200" b="1" dirty="0">
              <a:latin typeface="SassoonPrimaryInfant"/>
            </a:endParaRPr>
          </a:p>
        </p:txBody>
      </p:sp>
      <p:pic>
        <p:nvPicPr>
          <p:cNvPr id="1026" name="Picture 2" descr="cdn.cookielaw.org/logos/4d69cd7d-9470-4b2f-9269-1c...">
            <a:extLst>
              <a:ext uri="{FF2B5EF4-FFF2-40B4-BE49-F238E27FC236}">
                <a16:creationId xmlns:a16="http://schemas.microsoft.com/office/drawing/2014/main" id="{12D22196-A918-4661-9285-2152DFC6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72549"/>
            <a:ext cx="2372278" cy="6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23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0"/>
            <a:ext cx="3384550" cy="79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600" b="1" dirty="0">
                <a:latin typeface="SassoonPrimaryInfant" pitchFamily="2" charset="0"/>
              </a:rPr>
              <a:t>CONTENTS</a:t>
            </a:r>
            <a:endParaRPr lang="en-GB" altLang="en-US" sz="4000" b="1" dirty="0">
              <a:latin typeface="SassoonPrimaryInfant" pitchFamily="2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07504" y="692696"/>
            <a:ext cx="4104455" cy="38607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>
                <a:latin typeface="SassoonPrimaryInfant" pitchFamily="2" charset="0"/>
              </a:rPr>
              <a:t>STAFF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>
                <a:latin typeface="SassoonPrimaryInfant" pitchFamily="2" charset="0"/>
              </a:rPr>
              <a:t>VALUES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>
                <a:latin typeface="SassoonPrimaryInfant" pitchFamily="2" charset="0"/>
              </a:rPr>
              <a:t>SCHOOL DAY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>
                <a:latin typeface="SassoonPrimaryInfant" pitchFamily="2" charset="0"/>
              </a:rPr>
              <a:t>PARKING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>
                <a:latin typeface="SassoonPrimaryInfant" pitchFamily="2" charset="0"/>
              </a:rPr>
              <a:t>FIRST FEW WEEKS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>
                <a:latin typeface="SassoonPrimaryInfant" pitchFamily="2" charset="0"/>
              </a:rPr>
              <a:t>UNIFORM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>
                <a:latin typeface="SassoonPrimaryInfant" pitchFamily="2" charset="0"/>
              </a:rPr>
              <a:t>COMMUNICATION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>
                <a:latin typeface="SassoonPrimaryInfant" pitchFamily="2" charset="0"/>
              </a:rPr>
              <a:t>GETTING READY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>
                <a:latin typeface="SassoonPrimaryInfant" pitchFamily="2" charset="0"/>
              </a:rPr>
              <a:t>ONE MORE THING …</a:t>
            </a:r>
            <a:endParaRPr lang="en-GB" sz="2600" dirty="0">
              <a:latin typeface="SassoonPrimaryInfant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22E4C-9EB7-41F3-9A9F-6577144C0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3331" y="1223333"/>
            <a:ext cx="5397219" cy="40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91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98658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chemeClr val="tx2"/>
                </a:solidFill>
                <a:latin typeface="SassoonPrimaryInfant" pitchFamily="2" charset="0"/>
              </a:rPr>
              <a:t>7. COMMUNICATION - EMAIL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764704"/>
            <a:ext cx="8424935" cy="5543822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School Office – Mrs Fearon</a:t>
            </a: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 err="1">
                <a:latin typeface="SassoonPrimaryInfant" pitchFamily="2" charset="0"/>
                <a:hlinkClick r:id="rId3"/>
              </a:rPr>
              <a:t>office@dropmore.school</a:t>
            </a:r>
            <a:endParaRPr lang="en-GB" sz="2400" dirty="0">
              <a:latin typeface="SassoonPrimaryInfant" pitchFamily="2" charset="0"/>
            </a:endParaRP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en-GB" sz="2400" dirty="0">
              <a:latin typeface="SassoonPrimaryInfant" pitchFamily="2" charset="0"/>
            </a:endParaRP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Headteachers – Mrs Waugh &amp; Miss Douglas</a:t>
            </a: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 err="1">
                <a:latin typeface="SassoonPrimaryInfant" pitchFamily="2" charset="0"/>
                <a:hlinkClick r:id="rId4"/>
              </a:rPr>
              <a:t>head@dropmore.school</a:t>
            </a:r>
            <a:endParaRPr lang="en-GB" sz="2400" dirty="0">
              <a:latin typeface="SassoonPrimaryInfant" pitchFamily="2" charset="0"/>
            </a:endParaRP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en-GB" sz="2400" dirty="0">
              <a:latin typeface="SassoonPrimaryInfant" pitchFamily="2" charset="0"/>
            </a:endParaRP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Wellbeing – Mrs Waugh</a:t>
            </a: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 err="1">
                <a:latin typeface="SassoonPrimaryInfant" pitchFamily="2" charset="0"/>
                <a:hlinkClick r:id="rId5"/>
              </a:rPr>
              <a:t>wellbeing@dropmore.school</a:t>
            </a:r>
            <a:endParaRPr lang="en-GB" sz="2400" dirty="0">
              <a:latin typeface="SassoonPrimaryInfant" pitchFamily="2" charset="0"/>
            </a:endParaRP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en-GB" sz="2400" dirty="0">
              <a:latin typeface="SassoonPrimaryInfant" pitchFamily="2" charset="0"/>
            </a:endParaRP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                 SENCO – Miss Douglas</a:t>
            </a: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  <a:hlinkClick r:id="rId6"/>
              </a:rPr>
              <a:t>                 </a:t>
            </a:r>
            <a:r>
              <a:rPr lang="en-GB" sz="2400" dirty="0" err="1">
                <a:latin typeface="SassoonPrimaryInfant" pitchFamily="2" charset="0"/>
                <a:hlinkClick r:id="rId6"/>
              </a:rPr>
              <a:t>senco@dropmore.school</a:t>
            </a:r>
            <a:r>
              <a:rPr lang="en-GB" sz="2400" dirty="0">
                <a:latin typeface="SassoonPrimaryInfan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0648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7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522" y="13890"/>
            <a:ext cx="6624736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7. COMMUNICATION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980728"/>
            <a:ext cx="3386002" cy="1656184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Every Saturday you will receive a copy of our weekly newsletter</a:t>
            </a:r>
            <a:r>
              <a:rPr lang="en-GB" sz="2800" dirty="0">
                <a:latin typeface="SassoonPrimaryInfant" pitchFamily="2" charset="0"/>
              </a:rPr>
              <a:t>.</a:t>
            </a:r>
            <a:endParaRPr lang="en-GB" sz="2800" i="1" dirty="0">
              <a:latin typeface="SassoonPrimaryInfant" pitchFamily="2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EEF6576-74D6-4A21-97DF-4A2DBC865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422" y="1052736"/>
            <a:ext cx="338600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kern="0" dirty="0">
                <a:latin typeface="SassoonPrimaryInfant" pitchFamily="2" charset="0"/>
              </a:rPr>
              <a:t>Class teachers also give regular updates on Dojo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074C1-C1A7-4AAD-BC84-35FBF35A6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118" y="2731480"/>
            <a:ext cx="3081173" cy="3073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5F6F20-FD6F-4EDB-B508-CA688072D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04" y="2886933"/>
            <a:ext cx="365723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50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8752"/>
            <a:ext cx="752432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7. COMMUNICATION - WEBSITE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7705" y="5445224"/>
            <a:ext cx="7128792" cy="57527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800" dirty="0">
                <a:latin typeface="SassoonPrimaryInfant" pitchFamily="2" charset="0"/>
                <a:hlinkClick r:id="rId3"/>
              </a:rPr>
              <a:t>https://dropmoreinfant.eschools.co.uk/website</a:t>
            </a:r>
            <a:r>
              <a:rPr lang="en-GB" sz="2800" dirty="0">
                <a:latin typeface="SassoonPrimaryInfant" pitchFamily="2" charset="0"/>
              </a:rPr>
              <a:t> </a:t>
            </a:r>
            <a:endParaRPr lang="en-GB" sz="2800" i="1" dirty="0">
              <a:latin typeface="SassoonPrimaryInfant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5D7ED-6AF3-493B-B633-FBFDDB35B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980728"/>
            <a:ext cx="7380312" cy="413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60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00" y="19348"/>
            <a:ext cx="8673256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7. COMMUNICATION – CLASS REPS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1196752"/>
            <a:ext cx="7921575" cy="4176464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Each class usually has 2 parents who volunteer as class reps. They set up the communication group for the class (</a:t>
            </a:r>
            <a:r>
              <a:rPr lang="en-GB" sz="2400" dirty="0" err="1">
                <a:latin typeface="SassoonPrimaryInfant" pitchFamily="2" charset="0"/>
              </a:rPr>
              <a:t>Whatsapp</a:t>
            </a:r>
            <a:r>
              <a:rPr lang="en-GB" sz="2400" dirty="0">
                <a:latin typeface="SassoonPrimaryInfant" pitchFamily="2" charset="0"/>
              </a:rPr>
              <a:t>) and liaise with the PTA.</a:t>
            </a: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It would be lovely to have 2 parents step forward to volunteer for this role.</a:t>
            </a: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We plan to have a parent forum coffee mornings in the year where the parent reps meet with Miss Douglas &amp; Mrs Waugh. </a:t>
            </a:r>
          </a:p>
        </p:txBody>
      </p:sp>
      <p:pic>
        <p:nvPicPr>
          <p:cNvPr id="1026" name="Picture 2" descr="What to Eat with Coffee (Morning, Noon, or Night) - Insanely Good">
            <a:extLst>
              <a:ext uri="{FF2B5EF4-FFF2-40B4-BE49-F238E27FC236}">
                <a16:creationId xmlns:a16="http://schemas.microsoft.com/office/drawing/2014/main" id="{657009C2-F5BC-4EFC-A427-BB12CBBA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44" y="4293096"/>
            <a:ext cx="3377892" cy="22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771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98658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SAFEGUARDING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692696"/>
            <a:ext cx="7849567" cy="5760640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800" dirty="0">
                <a:latin typeface="SassoonPrimaryInfant" pitchFamily="2" charset="0"/>
              </a:rPr>
              <a:t>We are committed to safeguarding and promoting the welfare of all our children.</a:t>
            </a: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GB" sz="2800" dirty="0">
              <a:latin typeface="SassoonPrimaryInfant" pitchFamily="2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2800" u="sng" dirty="0">
                <a:latin typeface="SassoonPrimaryInfant" pitchFamily="2" charset="0"/>
              </a:rPr>
              <a:t>Site Security:</a:t>
            </a: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800" dirty="0">
                <a:latin typeface="SassoonPrimaryInfant" pitchFamily="2" charset="0"/>
              </a:rPr>
              <a:t>Please only enter the school through the front entrance. You will be asked to sign in and wear a lanyard (green or red) while on site. This tells the children that it is OK for you to be on site. </a:t>
            </a:r>
          </a:p>
        </p:txBody>
      </p:sp>
    </p:spTree>
    <p:extLst>
      <p:ext uri="{BB962C8B-B14F-4D97-AF65-F5344CB8AC3E}">
        <p14:creationId xmlns:p14="http://schemas.microsoft.com/office/powerpoint/2010/main" val="3000969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836712"/>
            <a:ext cx="8784976" cy="4896544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400" dirty="0">
                <a:latin typeface="SassoonPrimaryInfant" pitchFamily="2" charset="0"/>
              </a:rPr>
              <a:t>Any sickness or diarrhoea, must be followed by 48 hours </a:t>
            </a:r>
            <a:br>
              <a:rPr lang="en-GB" altLang="en-US" sz="2400" dirty="0">
                <a:latin typeface="SassoonPrimaryInfant" pitchFamily="2" charset="0"/>
              </a:rPr>
            </a:br>
            <a:r>
              <a:rPr lang="en-GB" altLang="en-US" sz="2400" dirty="0">
                <a:latin typeface="SassoonPrimaryInfant" pitchFamily="2" charset="0"/>
              </a:rPr>
              <a:t>absence from the last bout.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latin typeface="SassoonPrimaryInfant" pitchFamily="2" charset="0"/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latin typeface="SassoonPrimaryInfant" pitchFamily="2" charset="0"/>
              </a:rPr>
              <a:t>All absences require a telephone call or email explaining the reason for absence before 9am.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latin typeface="SassoonPrimaryInfant" pitchFamily="2" charset="0"/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latin typeface="SassoonPrimaryInfant" pitchFamily="2" charset="0"/>
              </a:rPr>
              <a:t>Head lice are common! Please check regularly and treat as recommended.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latin typeface="SassoonPrimaryInfant" pitchFamily="2" charset="0"/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latin typeface="SassoonPrimaryInfant" pitchFamily="2" charset="0"/>
              </a:rPr>
              <a:t>Prescription and some over the counter medicines can be administered by staff. A form will need to be completed.</a:t>
            </a:r>
          </a:p>
          <a:p>
            <a:pPr>
              <a:lnSpc>
                <a:spcPct val="80000"/>
              </a:lnSpc>
            </a:pPr>
            <a:endParaRPr lang="en-GB" altLang="en-US" sz="2400" dirty="0">
              <a:latin typeface="SassoonPrimaryInfant" pitchFamily="2" charset="0"/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>
                <a:latin typeface="SassoonPrimaryInfant" pitchFamily="2" charset="0"/>
              </a:rPr>
              <a:t>Please speak to us if your child has any allergies or ongoing medical needs. A Health Care Plan will need to be implemented.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98658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MEDICAL MATTERS</a:t>
            </a:r>
          </a:p>
        </p:txBody>
      </p:sp>
    </p:spTree>
    <p:extLst>
      <p:ext uri="{BB962C8B-B14F-4D97-AF65-F5344CB8AC3E}">
        <p14:creationId xmlns:p14="http://schemas.microsoft.com/office/powerpoint/2010/main" val="1813507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528" y="32048"/>
            <a:ext cx="7796832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ATTENDANCE &amp; PUNCTUALITY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692696"/>
            <a:ext cx="8569647" cy="4824536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800" dirty="0">
                <a:latin typeface="SassoonPrimaryInfant" pitchFamily="2" charset="0"/>
              </a:rPr>
              <a:t>Good attendance is important!</a:t>
            </a:r>
          </a:p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800" dirty="0">
                <a:latin typeface="SassoonPrimaryInfant" pitchFamily="2" charset="0"/>
              </a:rPr>
              <a:t>Punctuality is important!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sz="2800" dirty="0">
              <a:latin typeface="SassoonPrimaryInfant" pitchFamily="2" charset="0"/>
            </a:endParaRP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800" dirty="0">
                <a:latin typeface="SassoonPrimaryInfant" pitchFamily="2" charset="0"/>
              </a:rPr>
              <a:t>For more information, please read our Attendance Leaflet. Our Attendance Policy is available on the website.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sz="2800" dirty="0">
              <a:latin typeface="SassoonPrimaryInfant" pitchFamily="2" charset="0"/>
            </a:endParaRPr>
          </a:p>
          <a:p>
            <a:pPr marL="0" indent="0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800" dirty="0">
                <a:latin typeface="SassoonPrimaryInfant" pitchFamily="2" charset="0"/>
              </a:rPr>
              <a:t>Leave of absence in term time will only be authorised in exceptional circumstances.</a:t>
            </a:r>
          </a:p>
        </p:txBody>
      </p:sp>
    </p:spTree>
    <p:extLst>
      <p:ext uri="{BB962C8B-B14F-4D97-AF65-F5344CB8AC3E}">
        <p14:creationId xmlns:p14="http://schemas.microsoft.com/office/powerpoint/2010/main" val="3868171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98658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WELLBEING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1124744"/>
            <a:ext cx="7849567" cy="3384376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We believe that children can only learn well when their own wellbeing and that of the adults around them is in a positive state .</a:t>
            </a: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sz="2400" dirty="0">
                <a:latin typeface="SassoonPrimaryInfant" pitchFamily="2" charset="0"/>
              </a:rPr>
              <a:t>We have a successful wellbeing curriculum which includes whole school assemblies and activities and small group and 1:1 sessions to provide children with the tools to face the challenges that life throws at them.</a:t>
            </a: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GB" sz="2000" dirty="0">
              <a:latin typeface="SassoonPrimaryInfant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A64F35-0FAD-4EB7-923A-8134B173B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859269"/>
            <a:ext cx="3995936" cy="298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5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6632"/>
            <a:ext cx="8564884" cy="7920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SassoonPrimaryInfant" pitchFamily="2" charset="0"/>
              </a:rPr>
              <a:t>8. GETTING READY FOR SEPTEMBER</a:t>
            </a:r>
            <a:endParaRPr lang="en-GB" altLang="en-US" b="1" dirty="0">
              <a:solidFill>
                <a:schemeClr val="tx2"/>
              </a:solidFill>
              <a:latin typeface="SassoonPrimaryInfant" pitchFamily="2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07504" y="1124744"/>
            <a:ext cx="860491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GB" altLang="en-US" sz="2800" dirty="0">
                <a:latin typeface="SassoonPrimaryInfant" pitchFamily="2" charset="0"/>
              </a:rPr>
              <a:t>When your child joins us in Reception we would like </a:t>
            </a:r>
            <a:br>
              <a:rPr lang="en-GB" altLang="en-US" sz="2800" dirty="0">
                <a:latin typeface="SassoonPrimaryInfant" pitchFamily="2" charset="0"/>
              </a:rPr>
            </a:br>
            <a:r>
              <a:rPr lang="en-GB" altLang="en-US" sz="2800" dirty="0">
                <a:latin typeface="SassoonPrimaryInfant" pitchFamily="2" charset="0"/>
              </a:rPr>
              <a:t>them to be able to:</a:t>
            </a:r>
          </a:p>
          <a:p>
            <a:pPr eaLnBrk="1" hangingPunct="1">
              <a:spcBef>
                <a:spcPts val="0"/>
              </a:spcBef>
            </a:pPr>
            <a:endParaRPr lang="en-GB" altLang="en-US" sz="2800" dirty="0">
              <a:latin typeface="SassoonPrimaryInfant" pitchFamily="2" charset="0"/>
            </a:endParaRP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SassoonPrimaryInfant" pitchFamily="2" charset="0"/>
              </a:rPr>
              <a:t>Put their coat on and take it off </a:t>
            </a: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SassoonPrimaryInfant" pitchFamily="2" charset="0"/>
              </a:rPr>
              <a:t>Go to the toilet, wipe and wash hands</a:t>
            </a: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SassoonPrimaryInfant" pitchFamily="2" charset="0"/>
              </a:rPr>
              <a:t>Take off and put on their shoes </a:t>
            </a: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SassoonPrimaryInfant" pitchFamily="2" charset="0"/>
              </a:rPr>
              <a:t>Dress and undress for PE (including socks and tights)</a:t>
            </a: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SassoonPrimaryInfant" pitchFamily="2" charset="0"/>
              </a:rPr>
              <a:t>Use a knife and fork to feed themselves</a:t>
            </a:r>
          </a:p>
          <a:p>
            <a:pPr marL="457200" indent="-4572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altLang="en-US" sz="2800" dirty="0">
              <a:latin typeface="SassoonPrimaryInfant" pitchFamily="2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GB" altLang="en-US" sz="2800" dirty="0">
                <a:latin typeface="SassoonPrimaryInfant" pitchFamily="2" charset="0"/>
              </a:rPr>
              <a:t>			</a:t>
            </a:r>
            <a:r>
              <a:rPr lang="en-GB" altLang="en-US" sz="2800" b="1" dirty="0">
                <a:latin typeface="SassoonPrimaryInfant" pitchFamily="2" charset="0"/>
              </a:rPr>
              <a:t>INDEPENDENTLY</a:t>
            </a:r>
          </a:p>
        </p:txBody>
      </p:sp>
    </p:spTree>
    <p:extLst>
      <p:ext uri="{BB962C8B-B14F-4D97-AF65-F5344CB8AC3E}">
        <p14:creationId xmlns:p14="http://schemas.microsoft.com/office/powerpoint/2010/main" val="4051183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3379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16732"/>
            <a:ext cx="8136904" cy="4824536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altLang="en-US" sz="3600" dirty="0">
                <a:latin typeface="SassoonPrimaryInfant" pitchFamily="2" charset="0"/>
              </a:rPr>
              <a:t>If you would like your child to be addressed in a shortened version of their name in school, please let us know as soon as possible. </a:t>
            </a:r>
          </a:p>
          <a:p>
            <a:pPr algn="ctr">
              <a:buFontTx/>
              <a:buNone/>
            </a:pPr>
            <a:r>
              <a:rPr lang="en-GB" altLang="en-US" sz="3600" dirty="0">
                <a:latin typeface="SassoonPrimaryInfant" pitchFamily="2" charset="0"/>
              </a:rPr>
              <a:t>This will allow them to get all the labels prepared for September.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9812" y="19348"/>
            <a:ext cx="786784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l" eaLnBrk="1" hangingPunct="1"/>
            <a:r>
              <a:rPr lang="en-GB" altLang="en-US" sz="3600" b="1" kern="0" dirty="0">
                <a:solidFill>
                  <a:schemeClr val="tx2"/>
                </a:solidFill>
                <a:latin typeface="SassoonPrimaryInfant" pitchFamily="2" charset="0"/>
              </a:rPr>
              <a:t>9. ONE MORE THING…</a:t>
            </a:r>
          </a:p>
        </p:txBody>
      </p:sp>
    </p:spTree>
    <p:extLst>
      <p:ext uri="{BB962C8B-B14F-4D97-AF65-F5344CB8AC3E}">
        <p14:creationId xmlns:p14="http://schemas.microsoft.com/office/powerpoint/2010/main" val="3721541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 txBox="1">
            <a:spLocks/>
          </p:cNvSpPr>
          <p:nvPr/>
        </p:nvSpPr>
        <p:spPr bwMode="auto">
          <a:xfrm>
            <a:off x="0" y="21804"/>
            <a:ext cx="3384550" cy="79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1. STAFF</a:t>
            </a:r>
            <a:endParaRPr lang="en-GB" altLang="en-US" sz="4000" b="1" dirty="0">
              <a:solidFill>
                <a:srgbClr val="FF0000"/>
              </a:solidFill>
              <a:latin typeface="SassoonPrimaryInfan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59C7C-518F-4CBD-88B4-8818CD44F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24" y="616620"/>
            <a:ext cx="2369062" cy="338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956271-B052-4E27-95F0-239AEB283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17" y="764704"/>
            <a:ext cx="2070903" cy="3106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4ED0DE-2EB7-4ED5-A8CB-7C82C17BF711}"/>
              </a:ext>
            </a:extLst>
          </p:cNvPr>
          <p:cNvSpPr txBox="1"/>
          <p:nvPr/>
        </p:nvSpPr>
        <p:spPr>
          <a:xfrm>
            <a:off x="1369106" y="3933056"/>
            <a:ext cx="2431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Mrs Waugh</a:t>
            </a:r>
          </a:p>
          <a:p>
            <a:pPr algn="ctr"/>
            <a:r>
              <a:rPr lang="en-GB" b="1" dirty="0"/>
              <a:t>Co headteacher</a:t>
            </a:r>
          </a:p>
          <a:p>
            <a:pPr algn="ctr"/>
            <a:r>
              <a:rPr lang="en-GB" b="1" dirty="0"/>
              <a:t>Mon-Wed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Wellbeing</a:t>
            </a:r>
          </a:p>
          <a:p>
            <a:pPr algn="ctr"/>
            <a:r>
              <a:rPr lang="en-GB" dirty="0"/>
              <a:t>Pastoral</a:t>
            </a:r>
          </a:p>
          <a:p>
            <a:pPr algn="ctr"/>
            <a:r>
              <a:rPr lang="en-GB" dirty="0"/>
              <a:t>Behaviour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920C95-C708-4294-990D-B905C5A89411}"/>
              </a:ext>
            </a:extLst>
          </p:cNvPr>
          <p:cNvSpPr txBox="1"/>
          <p:nvPr/>
        </p:nvSpPr>
        <p:spPr>
          <a:xfrm>
            <a:off x="4543885" y="3933056"/>
            <a:ext cx="2431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Miss Douglas</a:t>
            </a:r>
          </a:p>
          <a:p>
            <a:pPr algn="ctr"/>
            <a:r>
              <a:rPr lang="en-GB" b="1" dirty="0"/>
              <a:t>Co headteacher</a:t>
            </a:r>
          </a:p>
          <a:p>
            <a:pPr algn="ctr"/>
            <a:r>
              <a:rPr lang="en-GB" b="1" dirty="0"/>
              <a:t>Wed-Fri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Curriculum</a:t>
            </a:r>
          </a:p>
          <a:p>
            <a:pPr algn="ctr"/>
            <a:r>
              <a:rPr lang="en-GB" dirty="0"/>
              <a:t>Assessment</a:t>
            </a:r>
          </a:p>
          <a:p>
            <a:pPr algn="ctr"/>
            <a:r>
              <a:rPr lang="en-GB" dirty="0" err="1"/>
              <a:t>SENCo</a:t>
            </a:r>
            <a:endParaRPr lang="en-GB" dirty="0"/>
          </a:p>
          <a:p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608B1-772B-42ED-BD49-72A27B65CEC9}"/>
              </a:ext>
            </a:extLst>
          </p:cNvPr>
          <p:cNvSpPr txBox="1">
            <a:spLocks/>
          </p:cNvSpPr>
          <p:nvPr/>
        </p:nvSpPr>
        <p:spPr bwMode="auto">
          <a:xfrm>
            <a:off x="1907704" y="21803"/>
            <a:ext cx="5537799" cy="79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LEADERSHIP TEAM</a:t>
            </a:r>
            <a:endParaRPr lang="en-GB" altLang="en-US" sz="4000" b="1" dirty="0">
              <a:solidFill>
                <a:srgbClr val="FF0000"/>
              </a:solidFill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53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123728" y="836712"/>
            <a:ext cx="5003800" cy="936079"/>
          </a:xfrm>
          <a:solidFill>
            <a:schemeClr val="bg1"/>
          </a:solidFill>
          <a:ln>
            <a:noFill/>
          </a:ln>
          <a:effectLst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b="1" dirty="0">
                <a:solidFill>
                  <a:srgbClr val="C00000"/>
                </a:solidFill>
                <a:latin typeface="SassoonPrimaryInfant" pitchFamily="2" charset="0"/>
              </a:rPr>
              <a:t>Welcome to the </a:t>
            </a:r>
            <a:r>
              <a:rPr lang="en-GB" b="1" dirty="0" err="1">
                <a:solidFill>
                  <a:srgbClr val="C00000"/>
                </a:solidFill>
                <a:latin typeface="SassoonPrimaryInfant" pitchFamily="2" charset="0"/>
              </a:rPr>
              <a:t>Dropmore</a:t>
            </a:r>
            <a:r>
              <a:rPr lang="en-GB" b="1" dirty="0">
                <a:solidFill>
                  <a:srgbClr val="C00000"/>
                </a:solidFill>
                <a:latin typeface="SassoonPrimaryInfant" pitchFamily="2" charset="0"/>
              </a:rPr>
              <a:t> family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9284" y="4611172"/>
            <a:ext cx="6480720" cy="1656209"/>
          </a:xfrm>
        </p:spPr>
        <p:txBody>
          <a:bodyPr>
            <a:no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en-GB" sz="4800" dirty="0">
                <a:effectLst>
                  <a:outerShdw blurRad="38100" dist="38100" dir="2700000" algn="tl">
                    <a:srgbClr val="C0C0C0"/>
                  </a:outerShdw>
                </a:effectLst>
                <a:latin typeface="SassoonPrimaryInfant" pitchFamily="2" charset="0"/>
              </a:rPr>
              <a:t>Please feel free to ask any questions</a:t>
            </a: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4" y="2139851"/>
            <a:ext cx="30353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521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2414" y="461698"/>
            <a:ext cx="9036496" cy="57831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GB" sz="2600" dirty="0">
                <a:latin typeface="SassoonPrimaryInfant" pitchFamily="2" charset="0"/>
              </a:rPr>
              <a:t>	</a:t>
            </a:r>
          </a:p>
        </p:txBody>
      </p:sp>
      <p:sp>
        <p:nvSpPr>
          <p:cNvPr id="3076" name="Title 1"/>
          <p:cNvSpPr txBox="1">
            <a:spLocks/>
          </p:cNvSpPr>
          <p:nvPr/>
        </p:nvSpPr>
        <p:spPr bwMode="auto">
          <a:xfrm>
            <a:off x="196293" y="65480"/>
            <a:ext cx="3384550" cy="79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1. STAFF</a:t>
            </a:r>
            <a:endParaRPr lang="en-GB" altLang="en-US" sz="4000" b="1" dirty="0">
              <a:solidFill>
                <a:srgbClr val="FF0000"/>
              </a:solidFill>
              <a:latin typeface="SassoonPrimaryInfant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8102B9-D0E1-402F-9CE8-C26B5F6DE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15" y="613189"/>
            <a:ext cx="2190074" cy="2815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C7BE0-6131-4143-A892-9686C28AA74B}"/>
              </a:ext>
            </a:extLst>
          </p:cNvPr>
          <p:cNvSpPr txBox="1"/>
          <p:nvPr/>
        </p:nvSpPr>
        <p:spPr>
          <a:xfrm>
            <a:off x="5486130" y="342900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Mrs Burrell-Brown</a:t>
            </a:r>
          </a:p>
          <a:p>
            <a:pPr algn="ctr"/>
            <a:r>
              <a:rPr lang="en-GB" sz="1600" b="1" dirty="0"/>
              <a:t>Class Teacher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430AA-3AB1-4111-94EB-B2437F623475}"/>
              </a:ext>
            </a:extLst>
          </p:cNvPr>
          <p:cNvSpPr txBox="1"/>
          <p:nvPr/>
        </p:nvSpPr>
        <p:spPr>
          <a:xfrm>
            <a:off x="2725491" y="3470679"/>
            <a:ext cx="21602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Mrs Carroll</a:t>
            </a:r>
          </a:p>
          <a:p>
            <a:pPr algn="ctr"/>
            <a:r>
              <a:rPr lang="en-GB" sz="1600" b="1" dirty="0"/>
              <a:t>Class Teacher</a:t>
            </a:r>
          </a:p>
          <a:p>
            <a:pPr algn="ctr"/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BBF02-D7EB-4E88-943E-8E0438FB3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027" y="4169995"/>
            <a:ext cx="1731250" cy="2094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71D03F-21E0-417C-BBBF-E0998711BF2A}"/>
              </a:ext>
            </a:extLst>
          </p:cNvPr>
          <p:cNvSpPr txBox="1"/>
          <p:nvPr/>
        </p:nvSpPr>
        <p:spPr>
          <a:xfrm>
            <a:off x="5506145" y="6264594"/>
            <a:ext cx="2880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Mrs Johnson-</a:t>
            </a:r>
            <a:r>
              <a:rPr lang="en-GB" sz="1600" b="1" dirty="0" err="1"/>
              <a:t>Wernham</a:t>
            </a:r>
            <a:endParaRPr lang="en-GB" sz="1600" b="1" dirty="0"/>
          </a:p>
          <a:p>
            <a:pPr algn="ctr"/>
            <a:r>
              <a:rPr lang="en-GB" sz="1600" b="1" dirty="0"/>
              <a:t>TA Tues - Fri</a:t>
            </a:r>
          </a:p>
          <a:p>
            <a:pPr algn="ctr"/>
            <a:endParaRPr lang="en-GB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0D483-6AA3-4306-BC27-B47214E54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69" y="4192460"/>
            <a:ext cx="1611395" cy="2052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850012-F69C-45B0-8F35-DEBEF1452EC2}"/>
              </a:ext>
            </a:extLst>
          </p:cNvPr>
          <p:cNvSpPr txBox="1"/>
          <p:nvPr/>
        </p:nvSpPr>
        <p:spPr>
          <a:xfrm>
            <a:off x="2399102" y="6310962"/>
            <a:ext cx="2880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Ms Patterson</a:t>
            </a:r>
          </a:p>
          <a:p>
            <a:pPr algn="ctr"/>
            <a:r>
              <a:rPr lang="en-GB" sz="1600" b="1" dirty="0"/>
              <a:t>TA Monday</a:t>
            </a:r>
          </a:p>
          <a:p>
            <a:pPr algn="ctr"/>
            <a:endParaRPr lang="en-GB" sz="20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C712A7E-246F-497F-B1F6-6B833436B9D7}"/>
              </a:ext>
            </a:extLst>
          </p:cNvPr>
          <p:cNvSpPr txBox="1">
            <a:spLocks/>
          </p:cNvSpPr>
          <p:nvPr/>
        </p:nvSpPr>
        <p:spPr bwMode="auto">
          <a:xfrm>
            <a:off x="3656841" y="69511"/>
            <a:ext cx="3384550" cy="79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Reception Team</a:t>
            </a:r>
            <a:endParaRPr lang="en-GB" altLang="en-US" sz="4000" b="1" dirty="0">
              <a:solidFill>
                <a:srgbClr val="FF0000"/>
              </a:solidFill>
              <a:latin typeface="SassoonPrimaryInfant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D1998-F9F4-42F5-A87A-58057CDD3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48" y="613189"/>
            <a:ext cx="2124083" cy="27309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 txBox="1">
            <a:spLocks/>
          </p:cNvSpPr>
          <p:nvPr/>
        </p:nvSpPr>
        <p:spPr bwMode="auto">
          <a:xfrm>
            <a:off x="0" y="21804"/>
            <a:ext cx="3384550" cy="79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1. STAFF</a:t>
            </a:r>
            <a:endParaRPr lang="en-GB" altLang="en-US" sz="4000" b="1" dirty="0">
              <a:solidFill>
                <a:srgbClr val="FF0000"/>
              </a:solidFill>
              <a:latin typeface="SassoonPrimaryInfan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EA1B8-A955-406C-A291-F4C38032CD49}"/>
              </a:ext>
            </a:extLst>
          </p:cNvPr>
          <p:cNvSpPr txBox="1"/>
          <p:nvPr/>
        </p:nvSpPr>
        <p:spPr>
          <a:xfrm>
            <a:off x="180106" y="2741610"/>
            <a:ext cx="367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Mrs </a:t>
            </a:r>
            <a:r>
              <a:rPr lang="en-GB" dirty="0" err="1"/>
              <a:t>Dusek</a:t>
            </a:r>
            <a:r>
              <a:rPr lang="en-GB" dirty="0"/>
              <a:t> and Mrs Singh</a:t>
            </a:r>
          </a:p>
          <a:p>
            <a:pPr algn="ctr"/>
            <a:r>
              <a:rPr lang="en-GB" dirty="0"/>
              <a:t>Year 1 Teachers</a:t>
            </a:r>
          </a:p>
          <a:p>
            <a:pPr algn="ctr"/>
            <a:r>
              <a:rPr lang="en-GB" dirty="0"/>
              <a:t>Mrs Moat (Maternity Leave cover)</a:t>
            </a:r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41F04-67D8-4ED5-B58A-E35D335D6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77" y="3731193"/>
            <a:ext cx="1411927" cy="19418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C0369D-97D2-4287-8054-F20A24C653DB}"/>
              </a:ext>
            </a:extLst>
          </p:cNvPr>
          <p:cNvSpPr txBox="1"/>
          <p:nvPr/>
        </p:nvSpPr>
        <p:spPr>
          <a:xfrm>
            <a:off x="1867092" y="594928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Teaching Assistants – Mrs Cooper, Mrs Emmett, Miss 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FF1EC-01A9-4B72-8088-827AF398B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6" y="605240"/>
            <a:ext cx="1708935" cy="2073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CC21D5-CBF5-4F7A-8AF7-E668943EE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531" y="3731193"/>
            <a:ext cx="1411927" cy="1975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AEF3D-ABF3-4FB1-B4AD-8F1997C78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155" y="3798338"/>
            <a:ext cx="1566421" cy="1908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76598-C009-4E56-B198-8FB739C6F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520" y="601957"/>
            <a:ext cx="1583954" cy="2073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21EE29-A060-4560-AF10-5CF7A3E3B090}"/>
              </a:ext>
            </a:extLst>
          </p:cNvPr>
          <p:cNvSpPr txBox="1"/>
          <p:nvPr/>
        </p:nvSpPr>
        <p:spPr>
          <a:xfrm>
            <a:off x="4572000" y="2753765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Mrs Redrup</a:t>
            </a:r>
          </a:p>
          <a:p>
            <a:pPr algn="ctr"/>
            <a:r>
              <a:rPr lang="en-GB" dirty="0"/>
              <a:t>Year 2 Teacher</a:t>
            </a:r>
          </a:p>
          <a:p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8DA986E-640C-456A-BB3E-11779C77D8B8}"/>
              </a:ext>
            </a:extLst>
          </p:cNvPr>
          <p:cNvSpPr txBox="1">
            <a:spLocks/>
          </p:cNvSpPr>
          <p:nvPr/>
        </p:nvSpPr>
        <p:spPr bwMode="auto">
          <a:xfrm>
            <a:off x="2374902" y="21803"/>
            <a:ext cx="5077418" cy="79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Key Stage 1</a:t>
            </a:r>
            <a:endParaRPr lang="en-GB" altLang="en-US" sz="4000" b="1" dirty="0">
              <a:solidFill>
                <a:srgbClr val="FF0000"/>
              </a:solidFill>
              <a:latin typeface="SassoonPrimaryInfant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C4A788-0C24-4632-B146-82DB625A2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70" y="561826"/>
            <a:ext cx="1680513" cy="216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88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3752" y="418021"/>
            <a:ext cx="9036496" cy="57831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2400" dirty="0">
              <a:latin typeface="SassoonPrimaryInfant" pitchFamily="2" charset="0"/>
            </a:endParaRPr>
          </a:p>
          <a:p>
            <a:pPr>
              <a:defRPr/>
            </a:pPr>
            <a:r>
              <a:rPr lang="en-GB" sz="2400" dirty="0">
                <a:latin typeface="SassoonPrimaryInfant" pitchFamily="2" charset="0"/>
              </a:rPr>
              <a:t>Mrs Fearon – School Office / Administration</a:t>
            </a:r>
          </a:p>
          <a:p>
            <a:pPr>
              <a:defRPr/>
            </a:pPr>
            <a:r>
              <a:rPr lang="en-GB" sz="2400" dirty="0">
                <a:latin typeface="SassoonPrimaryInfant" pitchFamily="2" charset="0"/>
              </a:rPr>
              <a:t>Mrs Aldridge – Midday supervisor</a:t>
            </a:r>
          </a:p>
          <a:p>
            <a:pPr>
              <a:defRPr/>
            </a:pPr>
            <a:r>
              <a:rPr lang="en-GB" sz="2400" dirty="0">
                <a:latin typeface="SassoonPrimaryInfant" pitchFamily="2" charset="0"/>
              </a:rPr>
              <a:t>Mrs CB – Midday supervisor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GB" sz="2600" dirty="0">
                <a:latin typeface="SassoonPrimaryInfant" pitchFamily="2" charset="0"/>
              </a:rPr>
              <a:t>	</a:t>
            </a:r>
          </a:p>
        </p:txBody>
      </p:sp>
      <p:sp>
        <p:nvSpPr>
          <p:cNvPr id="3076" name="Title 1"/>
          <p:cNvSpPr txBox="1">
            <a:spLocks/>
          </p:cNvSpPr>
          <p:nvPr/>
        </p:nvSpPr>
        <p:spPr bwMode="auto">
          <a:xfrm>
            <a:off x="0" y="21804"/>
            <a:ext cx="3384550" cy="79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1. STAFF</a:t>
            </a:r>
            <a:endParaRPr lang="en-GB" altLang="en-US" sz="4000" b="1" dirty="0">
              <a:solidFill>
                <a:srgbClr val="FF0000"/>
              </a:solidFill>
              <a:latin typeface="SassoonPrimaryInfant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F34436-8834-4AA1-86F5-0B7CB2039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0" y="2564904"/>
            <a:ext cx="2232248" cy="30307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A6B077-8171-483E-B0E5-D51C6B344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87" y="2584573"/>
            <a:ext cx="2253231" cy="2974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356569-3B94-47A7-9097-F2CF12DE4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538" y="2584573"/>
            <a:ext cx="2728251" cy="297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15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339752" y="502373"/>
            <a:ext cx="4715768" cy="1152103"/>
          </a:xfrm>
          <a:solidFill>
            <a:schemeClr val="bg1"/>
          </a:solidFill>
          <a:ln>
            <a:noFill/>
          </a:ln>
          <a:effectLst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4800" b="1" dirty="0">
                <a:solidFill>
                  <a:srgbClr val="FF0000"/>
                </a:solidFill>
                <a:latin typeface="SassoonPrimaryInfant" pitchFamily="2" charset="0"/>
              </a:rPr>
              <a:t>2. Our School Values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79475" y="4193457"/>
            <a:ext cx="8424936" cy="1440185"/>
          </a:xfrm>
        </p:spPr>
        <p:txBody>
          <a:bodyPr>
            <a:no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en-GB" sz="4400" b="1" dirty="0">
                <a:solidFill>
                  <a:srgbClr val="FF0000"/>
                </a:solidFill>
                <a:latin typeface="SassoonPrimaryInfant" pitchFamily="2" charset="0"/>
              </a:rPr>
              <a:t>Independence, Curiosity, Respect,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GB" sz="4400" b="1" dirty="0">
                <a:solidFill>
                  <a:srgbClr val="FF0000"/>
                </a:solidFill>
                <a:latin typeface="SassoonPrimaryInfant" pitchFamily="2" charset="0"/>
              </a:rPr>
              <a:t>Kindness</a:t>
            </a: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68241"/>
            <a:ext cx="2832174" cy="22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349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867848" cy="764704"/>
          </a:xfrm>
        </p:spPr>
        <p:txBody>
          <a:bodyPr/>
          <a:lstStyle/>
          <a:p>
            <a:pPr algn="l" eaLnBrk="1" hangingPunct="1"/>
            <a:r>
              <a:rPr lang="en-GB" altLang="en-US" sz="3600" b="1" dirty="0">
                <a:solidFill>
                  <a:srgbClr val="FF0000"/>
                </a:solidFill>
                <a:latin typeface="SassoonPrimaryInfant" pitchFamily="2" charset="0"/>
              </a:rPr>
              <a:t>3. THE SCHOOL DAY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D6A71DD-9A89-4CB6-998E-62B4C1D1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" y="764704"/>
            <a:ext cx="884345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altLang="en-US" sz="2400" b="1" kern="0" dirty="0">
                <a:latin typeface="SassoonPrimaryInfant" pitchFamily="2" charset="0"/>
              </a:rPr>
              <a:t>KISS &amp; DROP </a:t>
            </a:r>
            <a:r>
              <a:rPr lang="en-GB" altLang="en-US" sz="2400" kern="0" dirty="0">
                <a:latin typeface="SassoonPrimaryInfant" pitchFamily="2" charset="0"/>
              </a:rPr>
              <a:t>@ 5-bar gate			</a:t>
            </a:r>
          </a:p>
          <a:p>
            <a:pPr marL="0" indent="0">
              <a:buFontTx/>
              <a:buNone/>
            </a:pPr>
            <a:r>
              <a:rPr lang="en-GB" altLang="en-US" sz="2400" kern="0" dirty="0">
                <a:solidFill>
                  <a:srgbClr val="FF0000"/>
                </a:solidFill>
                <a:latin typeface="SassoonPrimaryInfant" pitchFamily="2" charset="0"/>
              </a:rPr>
              <a:t>8:45-8:55 Whole School</a:t>
            </a:r>
          </a:p>
          <a:p>
            <a:pPr marL="0" indent="0">
              <a:buFontTx/>
              <a:buNone/>
            </a:pPr>
            <a:r>
              <a:rPr lang="en-GB" altLang="en-US" sz="2400" kern="0" dirty="0">
                <a:latin typeface="SassoonPrimaryInfant" pitchFamily="2" charset="0"/>
              </a:rPr>
              <a:t>Please leave immediately after dropping off to free up parking </a:t>
            </a:r>
          </a:p>
          <a:p>
            <a:pPr marL="0" indent="0">
              <a:buFontTx/>
              <a:buNone/>
            </a:pPr>
            <a:r>
              <a:rPr lang="en-GB" altLang="en-US" sz="2400" kern="0" dirty="0">
                <a:latin typeface="SassoonPrimaryInfant" pitchFamily="2" charset="0"/>
              </a:rPr>
              <a:t>spaces for other parents.	</a:t>
            </a:r>
          </a:p>
          <a:p>
            <a:pPr marL="0" indent="0">
              <a:buFontTx/>
              <a:buNone/>
            </a:pPr>
            <a:endParaRPr lang="en-GB" altLang="en-US" sz="2400" kern="0" dirty="0">
              <a:latin typeface="SassoonPrimaryInfant" pitchFamily="2" charset="0"/>
            </a:endParaRPr>
          </a:p>
          <a:p>
            <a:pPr marL="0" indent="0">
              <a:buFontTx/>
              <a:buNone/>
            </a:pPr>
            <a:r>
              <a:rPr lang="en-GB" altLang="en-US" sz="2400" b="1" kern="0" dirty="0">
                <a:latin typeface="SassoonPrimaryInfant" pitchFamily="2" charset="0"/>
              </a:rPr>
              <a:t>COLLECTION</a:t>
            </a:r>
            <a:r>
              <a:rPr lang="en-GB" altLang="en-US" sz="2400" kern="0" dirty="0">
                <a:latin typeface="SassoonPrimaryInfant" pitchFamily="2" charset="0"/>
              </a:rPr>
              <a:t> on playground (gate opens at 2:55pm)</a:t>
            </a:r>
          </a:p>
          <a:p>
            <a:pPr marL="0" indent="0">
              <a:buFontTx/>
              <a:buNone/>
            </a:pPr>
            <a:r>
              <a:rPr lang="en-GB" altLang="en-US" sz="2400" kern="0" dirty="0">
                <a:solidFill>
                  <a:srgbClr val="FF0000"/>
                </a:solidFill>
                <a:latin typeface="SassoonPrimaryInfant" pitchFamily="2" charset="0"/>
              </a:rPr>
              <a:t>3:00pm Whole school</a:t>
            </a:r>
          </a:p>
          <a:p>
            <a:pPr marL="0" indent="0">
              <a:buFontTx/>
              <a:buNone/>
            </a:pPr>
            <a:endParaRPr lang="en-GB" altLang="en-US" sz="2400" kern="0" dirty="0">
              <a:latin typeface="SassoonPrimaryInfant" pitchFamily="2" charset="0"/>
            </a:endParaRPr>
          </a:p>
          <a:p>
            <a:pPr marL="0" indent="0">
              <a:buFontTx/>
              <a:buNone/>
            </a:pPr>
            <a:r>
              <a:rPr lang="en-GB" altLang="en-US" sz="2400" b="1" kern="0" dirty="0">
                <a:latin typeface="SassoonPrimaryInfant" pitchFamily="2" charset="0"/>
              </a:rPr>
              <a:t>WRAPAROUND CARE </a:t>
            </a:r>
          </a:p>
          <a:p>
            <a:pPr marL="0" indent="0">
              <a:buFontTx/>
              <a:buNone/>
            </a:pPr>
            <a:r>
              <a:rPr lang="en-GB" altLang="en-US" sz="2400" kern="0" dirty="0">
                <a:latin typeface="SassoonPrimaryInfant" pitchFamily="2" charset="0"/>
              </a:rPr>
              <a:t>8:00-8:45am Breakfast club 		3:00-4:00 After School Clubs</a:t>
            </a:r>
          </a:p>
          <a:p>
            <a:pPr marL="0" indent="0">
              <a:buFontTx/>
              <a:buNone/>
            </a:pPr>
            <a:r>
              <a:rPr lang="en-GB" altLang="en-US" sz="2400" kern="0" dirty="0">
                <a:latin typeface="SassoonPrimaryInfant" pitchFamily="2" charset="0"/>
              </a:rPr>
              <a:t>8:30-8:45 Early drop-off		3:00-5:30 Wrap Around Care</a:t>
            </a:r>
          </a:p>
          <a:p>
            <a:pPr marL="0" indent="0">
              <a:buFontTx/>
              <a:buNone/>
            </a:pPr>
            <a:r>
              <a:rPr lang="en-GB" altLang="en-US" sz="2400" kern="0" dirty="0">
                <a:latin typeface="SassoonPrimaryInfant" pitchFamily="2" charset="0"/>
              </a:rPr>
              <a:t>					(Fridays till 4:00pm only)</a:t>
            </a:r>
          </a:p>
        </p:txBody>
      </p:sp>
    </p:spTree>
    <p:extLst>
      <p:ext uri="{BB962C8B-B14F-4D97-AF65-F5344CB8AC3E}">
        <p14:creationId xmlns:p14="http://schemas.microsoft.com/office/powerpoint/2010/main" val="417064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rgbClr val="0070C0"/>
                </a:solidFill>
                <a:latin typeface="SassoonPrimaryInfant" pitchFamily="2" charset="0"/>
              </a:rPr>
              <a:t>Timetable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AD72FA-A6F6-4243-849A-493B0F7AB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889825"/>
              </p:ext>
            </p:extLst>
          </p:nvPr>
        </p:nvGraphicFramePr>
        <p:xfrm>
          <a:off x="189855" y="1706672"/>
          <a:ext cx="8496945" cy="3329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9389">
                  <a:extLst>
                    <a:ext uri="{9D8B030D-6E8A-4147-A177-3AD203B41FA5}">
                      <a16:colId xmlns:a16="http://schemas.microsoft.com/office/drawing/2014/main" val="2662562090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3416652538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1158976487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1302409069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1520223032"/>
                    </a:ext>
                  </a:extLst>
                </a:gridCol>
              </a:tblGrid>
              <a:tr h="5318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Monday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Mrs Burrell-Brown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Tuesday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Mrs Burrell-Brown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Wednesday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Mrs Carroll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Thursday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Mrs Carroll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(Mrs Waugh to Oct)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Friday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Miss Carroll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(Mrs Burrell-Brown to Oct)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883993"/>
                  </a:ext>
                </a:extLst>
              </a:tr>
              <a:tr h="2060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EYFS activities 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</a:rPr>
                        <a:t>inc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 English, Maths &amp; Phonics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Writing focus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EYFS activities </a:t>
                      </a:r>
                      <a:r>
                        <a:rPr lang="en-GB" sz="1800" dirty="0" err="1">
                          <a:effectLst/>
                        </a:rPr>
                        <a:t>inc</a:t>
                      </a:r>
                      <a:r>
                        <a:rPr lang="en-GB" sz="1800" dirty="0">
                          <a:effectLst/>
                        </a:rPr>
                        <a:t> English, Maths &amp; Phonics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Library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EYFS activities </a:t>
                      </a:r>
                      <a:r>
                        <a:rPr lang="en-GB" sz="1800" dirty="0" err="1">
                          <a:effectLst/>
                        </a:rPr>
                        <a:t>inc</a:t>
                      </a:r>
                      <a:r>
                        <a:rPr lang="en-GB" sz="1800" dirty="0">
                          <a:effectLst/>
                        </a:rPr>
                        <a:t> English, Maths &amp; Phonics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PE / PSHE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EYFS activities </a:t>
                      </a:r>
                      <a:r>
                        <a:rPr lang="en-GB" sz="1800" dirty="0" err="1">
                          <a:effectLst/>
                        </a:rPr>
                        <a:t>inc</a:t>
                      </a:r>
                      <a:r>
                        <a:rPr lang="en-GB" sz="1800" dirty="0">
                          <a:effectLst/>
                        </a:rPr>
                        <a:t> English, Maths &amp; Phonics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RE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EYFS activities </a:t>
                      </a:r>
                      <a:r>
                        <a:rPr lang="en-GB" sz="1800" dirty="0" err="1">
                          <a:effectLst/>
                        </a:rPr>
                        <a:t>inc</a:t>
                      </a:r>
                      <a:r>
                        <a:rPr lang="en-GB" sz="1800" dirty="0">
                          <a:effectLst/>
                        </a:rPr>
                        <a:t> English, Maths &amp; Phonics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34500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104C7E1-4149-4C6D-8160-2544A042E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76" y="133053"/>
            <a:ext cx="1624969" cy="14261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3AD26E-92B9-4112-A60D-C85C4DEEA37A}"/>
              </a:ext>
            </a:extLst>
          </p:cNvPr>
          <p:cNvSpPr/>
          <p:nvPr/>
        </p:nvSpPr>
        <p:spPr>
          <a:xfrm>
            <a:off x="303226" y="237039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400" b="1" dirty="0">
                <a:solidFill>
                  <a:srgbClr val="FF0000"/>
                </a:solidFill>
                <a:latin typeface="SassoonPrimaryInfant" pitchFamily="2" charset="0"/>
              </a:rPr>
              <a:t>3. THE SCHOOL DAY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920A8-3DC5-4E51-80A4-AA548FE5C915}"/>
              </a:ext>
            </a:extLst>
          </p:cNvPr>
          <p:cNvSpPr txBox="1"/>
          <p:nvPr/>
        </p:nvSpPr>
        <p:spPr>
          <a:xfrm>
            <a:off x="2483768" y="573325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Comic Sans MS" panose="030F0702030302020204" pitchFamily="66" charset="0"/>
              </a:rPr>
              <a:t>Forest School </a:t>
            </a:r>
            <a:r>
              <a:rPr lang="en-GB" b="1" dirty="0">
                <a:latin typeface="Comic Sans MS" panose="030F0702030302020204" pitchFamily="66" charset="0"/>
              </a:rPr>
              <a:t>on a termly rotation with other year groups</a:t>
            </a:r>
          </a:p>
        </p:txBody>
      </p:sp>
    </p:spTree>
    <p:extLst>
      <p:ext uri="{BB962C8B-B14F-4D97-AF65-F5344CB8AC3E}">
        <p14:creationId xmlns:p14="http://schemas.microsoft.com/office/powerpoint/2010/main" val="24863712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This document is marked MPS Public by MPS."/>
</p:tagLst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6540</TotalTime>
  <Words>1070</Words>
  <Application>Microsoft Office PowerPoint</Application>
  <PresentationFormat>On-screen Show (4:3)</PresentationFormat>
  <Paragraphs>273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Comic Sans MS</vt:lpstr>
      <vt:lpstr>SassoonPrimaryInfant</vt:lpstr>
      <vt:lpstr>Symbol</vt:lpstr>
      <vt:lpstr>Times New Roman</vt:lpstr>
      <vt:lpstr>Wingdings</vt:lpstr>
      <vt:lpstr>Crayons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Our School Values</vt:lpstr>
      <vt:lpstr>3. THE SCHOOL DAY</vt:lpstr>
      <vt:lpstr>Timetable</vt:lpstr>
      <vt:lpstr>PowerPoint Presentation</vt:lpstr>
      <vt:lpstr>4. PARKING</vt:lpstr>
      <vt:lpstr>PowerPoint Presentation</vt:lpstr>
      <vt:lpstr>PowerPoint Presentation</vt:lpstr>
      <vt:lpstr>5. THE FIRST FEW WEEKS</vt:lpstr>
      <vt:lpstr>5. THE FIRST FEW WEEKS</vt:lpstr>
      <vt:lpstr>6. UNIFORM</vt:lpstr>
      <vt:lpstr>6. UNIFORM</vt:lpstr>
      <vt:lpstr>6. UNIFORM - HOUSE SYSTEM</vt:lpstr>
      <vt:lpstr>7 Communication</vt:lpstr>
      <vt:lpstr>7. COMMUNICATION - EMAIL</vt:lpstr>
      <vt:lpstr>7. COMMUNICATION </vt:lpstr>
      <vt:lpstr>7. COMMUNICATION - WEBSITE</vt:lpstr>
      <vt:lpstr>7. COMMUNICATION – CLASS REPS</vt:lpstr>
      <vt:lpstr>SAFEGUARDING</vt:lpstr>
      <vt:lpstr>MEDICAL MATTERS</vt:lpstr>
      <vt:lpstr>ATTENDANCE &amp; PUNCTUALITY</vt:lpstr>
      <vt:lpstr>WELLBEING</vt:lpstr>
      <vt:lpstr>PowerPoint Presentation</vt:lpstr>
      <vt:lpstr>PowerPoint Presentation</vt:lpstr>
      <vt:lpstr>Welcome to the Dropmore family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Dropmore Infant School</dc:title>
  <dc:creator>G Streete</dc:creator>
  <cp:lastModifiedBy>Mrs Fearon</cp:lastModifiedBy>
  <cp:revision>393</cp:revision>
  <dcterms:created xsi:type="dcterms:W3CDTF">2003-02-13T19:43:18Z</dcterms:created>
  <dcterms:modified xsi:type="dcterms:W3CDTF">2025-07-23T07:42:22Z</dcterms:modified>
</cp:coreProperties>
</file>